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1"/>
  </p:notesMasterIdLst>
  <p:sldIdLst>
    <p:sldId id="344" r:id="rId2"/>
    <p:sldId id="345" r:id="rId3"/>
    <p:sldId id="346" r:id="rId4"/>
    <p:sldId id="347" r:id="rId5"/>
    <p:sldId id="257" r:id="rId6"/>
    <p:sldId id="268" r:id="rId7"/>
    <p:sldId id="270" r:id="rId8"/>
    <p:sldId id="271" r:id="rId9"/>
    <p:sldId id="269" r:id="rId10"/>
    <p:sldId id="272" r:id="rId11"/>
    <p:sldId id="258" r:id="rId12"/>
    <p:sldId id="259" r:id="rId13"/>
    <p:sldId id="278" r:id="rId14"/>
    <p:sldId id="333" r:id="rId15"/>
    <p:sldId id="261" r:id="rId16"/>
    <p:sldId id="266" r:id="rId17"/>
    <p:sldId id="265" r:id="rId18"/>
    <p:sldId id="267" r:id="rId19"/>
    <p:sldId id="280" r:id="rId20"/>
    <p:sldId id="264" r:id="rId21"/>
    <p:sldId id="263" r:id="rId22"/>
    <p:sldId id="291" r:id="rId23"/>
    <p:sldId id="277" r:id="rId24"/>
    <p:sldId id="276" r:id="rId25"/>
    <p:sldId id="284" r:id="rId26"/>
    <p:sldId id="332" r:id="rId27"/>
    <p:sldId id="336" r:id="rId28"/>
    <p:sldId id="275" r:id="rId29"/>
    <p:sldId id="348" r:id="rId30"/>
    <p:sldId id="281" r:id="rId31"/>
    <p:sldId id="262" r:id="rId32"/>
    <p:sldId id="325" r:id="rId33"/>
    <p:sldId id="338" r:id="rId34"/>
    <p:sldId id="326" r:id="rId35"/>
    <p:sldId id="282" r:id="rId36"/>
    <p:sldId id="283" r:id="rId37"/>
    <p:sldId id="331" r:id="rId38"/>
    <p:sldId id="349" r:id="rId39"/>
    <p:sldId id="306" r:id="rId40"/>
    <p:sldId id="307" r:id="rId41"/>
    <p:sldId id="308" r:id="rId42"/>
    <p:sldId id="342" r:id="rId43"/>
    <p:sldId id="343" r:id="rId44"/>
    <p:sldId id="310" r:id="rId45"/>
    <p:sldId id="350" r:id="rId46"/>
    <p:sldId id="312" r:id="rId47"/>
    <p:sldId id="311" r:id="rId48"/>
    <p:sldId id="337" r:id="rId49"/>
    <p:sldId id="290" r:id="rId50"/>
    <p:sldId id="292" r:id="rId51"/>
    <p:sldId id="302" r:id="rId52"/>
    <p:sldId id="293" r:id="rId53"/>
    <p:sldId id="294" r:id="rId54"/>
    <p:sldId id="295" r:id="rId55"/>
    <p:sldId id="298" r:id="rId56"/>
    <p:sldId id="317" r:id="rId57"/>
    <p:sldId id="296" r:id="rId58"/>
    <p:sldId id="299" r:id="rId59"/>
    <p:sldId id="297" r:id="rId60"/>
    <p:sldId id="300" r:id="rId61"/>
    <p:sldId id="303" r:id="rId62"/>
    <p:sldId id="315" r:id="rId63"/>
    <p:sldId id="304" r:id="rId64"/>
    <p:sldId id="305" r:id="rId65"/>
    <p:sldId id="330" r:id="rId66"/>
    <p:sldId id="327" r:id="rId67"/>
    <p:sldId id="328" r:id="rId68"/>
    <p:sldId id="313" r:id="rId69"/>
    <p:sldId id="334" r:id="rId70"/>
    <p:sldId id="339" r:id="rId71"/>
    <p:sldId id="341" r:id="rId72"/>
    <p:sldId id="340" r:id="rId73"/>
    <p:sldId id="314" r:id="rId74"/>
    <p:sldId id="318" r:id="rId75"/>
    <p:sldId id="319" r:id="rId76"/>
    <p:sldId id="320" r:id="rId77"/>
    <p:sldId id="321" r:id="rId78"/>
    <p:sldId id="322" r:id="rId79"/>
    <p:sldId id="329"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5" autoAdjust="0"/>
    <p:restoredTop sz="89427" autoAdjust="0"/>
  </p:normalViewPr>
  <p:slideViewPr>
    <p:cSldViewPr>
      <p:cViewPr varScale="1">
        <p:scale>
          <a:sx n="66" d="100"/>
          <a:sy n="66" d="100"/>
        </p:scale>
        <p:origin x="1494" y="78"/>
      </p:cViewPr>
      <p:guideLst>
        <p:guide orient="horz" pos="2160"/>
        <p:guide pos="2880"/>
      </p:guideLst>
    </p:cSldViewPr>
  </p:slideViewPr>
  <p:outlineViewPr>
    <p:cViewPr>
      <p:scale>
        <a:sx n="33" d="100"/>
        <a:sy n="33" d="100"/>
      </p:scale>
      <p:origin x="0" y="12108"/>
    </p:cViewPr>
  </p:outlineViewPr>
  <p:notesTextViewPr>
    <p:cViewPr>
      <p:scale>
        <a:sx n="100" d="100"/>
        <a:sy n="100" d="100"/>
      </p:scale>
      <p:origin x="0" y="0"/>
    </p:cViewPr>
  </p:notesTextViewPr>
  <p:sorterViewPr>
    <p:cViewPr>
      <p:scale>
        <a:sx n="66" d="100"/>
        <a:sy n="66" d="100"/>
      </p:scale>
      <p:origin x="0" y="41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237C57-A712-4718-9E59-E9825ADDE46C}" type="datetimeFigureOut">
              <a:rPr lang="en-US" smtClean="0"/>
              <a:pPr/>
              <a:t>2/26/2018</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E154F6-B1A1-419A-A304-2C3167F874CD}" type="slidenum">
              <a:rPr lang="en-IN" smtClean="0"/>
              <a:pPr/>
              <a:t>‹#›</a:t>
            </a:fld>
            <a:endParaRPr lang="en-IN"/>
          </a:p>
        </p:txBody>
      </p:sp>
    </p:spTree>
    <p:extLst>
      <p:ext uri="{BB962C8B-B14F-4D97-AF65-F5344CB8AC3E}">
        <p14:creationId xmlns:p14="http://schemas.microsoft.com/office/powerpoint/2010/main" val="591509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IN" sz="1200" b="0" i="0" u="none" strike="noStrike" kern="1200" cap="none" spc="0" normalizeH="0" baseline="0" noProof="0" dirty="0" smtClean="0">
                <a:ln>
                  <a:noFill/>
                </a:ln>
                <a:solidFill>
                  <a:schemeClr val="tx2"/>
                </a:solidFill>
                <a:effectLst/>
                <a:uLnTx/>
                <a:uFillTx/>
                <a:latin typeface="+mn-lt"/>
                <a:ea typeface="+mn-ea"/>
                <a:cs typeface="+mn-cs"/>
              </a:rPr>
              <a:t>PULSELESS DISEASE</a:t>
            </a:r>
          </a:p>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IN" sz="1200" b="0" i="0" u="none" strike="noStrike" kern="1200" cap="none" spc="0" normalizeH="0" baseline="0" noProof="0" dirty="0" smtClean="0">
                <a:ln>
                  <a:noFill/>
                </a:ln>
                <a:solidFill>
                  <a:schemeClr val="tx2"/>
                </a:solidFill>
                <a:effectLst/>
                <a:uLnTx/>
                <a:uFillTx/>
                <a:latin typeface="+mn-lt"/>
                <a:ea typeface="+mn-ea"/>
                <a:cs typeface="+mn-cs"/>
              </a:rPr>
              <a:t>OCCLUSIVE THROMBOAORTOPATHY</a:t>
            </a:r>
          </a:p>
        </p:txBody>
      </p:sp>
      <p:sp>
        <p:nvSpPr>
          <p:cNvPr id="4" name="Slide Number Placeholder 3"/>
          <p:cNvSpPr>
            <a:spLocks noGrp="1"/>
          </p:cNvSpPr>
          <p:nvPr>
            <p:ph type="sldNum" sz="quarter" idx="10"/>
          </p:nvPr>
        </p:nvSpPr>
        <p:spPr/>
        <p:txBody>
          <a:bodyPr/>
          <a:lstStyle/>
          <a:p>
            <a:fld id="{BCE154F6-B1A1-419A-A304-2C3167F874CD}" type="slidenum">
              <a:rPr lang="en-IN" smtClean="0"/>
              <a:pPr/>
              <a:t>1</a:t>
            </a:fld>
            <a:endParaRPr lang="en-IN"/>
          </a:p>
        </p:txBody>
      </p:sp>
    </p:spTree>
    <p:extLst>
      <p:ext uri="{BB962C8B-B14F-4D97-AF65-F5344CB8AC3E}">
        <p14:creationId xmlns:p14="http://schemas.microsoft.com/office/powerpoint/2010/main" val="10947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SMALL VESSEL AND ACTIVE PHASE OF DISEASE</a:t>
            </a:r>
          </a:p>
          <a:p>
            <a:r>
              <a:rPr lang="en-IN" dirty="0" smtClean="0"/>
              <a:t>INTERVENTION</a:t>
            </a:r>
            <a:r>
              <a:rPr lang="en-IN" baseline="0" dirty="0" smtClean="0"/>
              <a:t> DONE USUALLY IN ACTIVE PHASE TO SAVE KIDNEY</a:t>
            </a:r>
            <a:endParaRPr lang="en-IN" dirty="0"/>
          </a:p>
        </p:txBody>
      </p:sp>
      <p:sp>
        <p:nvSpPr>
          <p:cNvPr id="4" name="Slide Number Placeholder 3"/>
          <p:cNvSpPr>
            <a:spLocks noGrp="1"/>
          </p:cNvSpPr>
          <p:nvPr>
            <p:ph type="sldNum" sz="quarter" idx="10"/>
          </p:nvPr>
        </p:nvSpPr>
        <p:spPr/>
        <p:txBody>
          <a:bodyPr/>
          <a:lstStyle/>
          <a:p>
            <a:fld id="{BCE154F6-B1A1-419A-A304-2C3167F874CD}" type="slidenum">
              <a:rPr lang="en-IN" smtClean="0"/>
              <a:pPr/>
              <a:t>37</a:t>
            </a:fld>
            <a:endParaRPr lang="en-IN"/>
          </a:p>
        </p:txBody>
      </p:sp>
    </p:spTree>
    <p:extLst>
      <p:ext uri="{BB962C8B-B14F-4D97-AF65-F5344CB8AC3E}">
        <p14:creationId xmlns:p14="http://schemas.microsoft.com/office/powerpoint/2010/main" val="648674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IN" dirty="0" smtClean="0"/>
              <a:t>TICK BOX ONLY IF ABNORMALITY IS PRESENT AND NEW OR WORSENING IN LAST 3 MONTHS</a:t>
            </a:r>
          </a:p>
          <a:p>
            <a:pPr lvl="1"/>
            <a:r>
              <a:rPr lang="en-IN" dirty="0" smtClean="0"/>
              <a:t>TICK BOX IN SYMPTOMS ATTRIBUTED TO CURRENT ACTIVE VASCULITIS</a:t>
            </a:r>
          </a:p>
          <a:p>
            <a:endParaRPr lang="en-IN" dirty="0"/>
          </a:p>
        </p:txBody>
      </p:sp>
      <p:sp>
        <p:nvSpPr>
          <p:cNvPr id="4" name="Slide Number Placeholder 3"/>
          <p:cNvSpPr>
            <a:spLocks noGrp="1"/>
          </p:cNvSpPr>
          <p:nvPr>
            <p:ph type="sldNum" sz="quarter" idx="10"/>
          </p:nvPr>
        </p:nvSpPr>
        <p:spPr/>
        <p:txBody>
          <a:bodyPr/>
          <a:lstStyle/>
          <a:p>
            <a:fld id="{BCE154F6-B1A1-419A-A304-2C3167F874CD}" type="slidenum">
              <a:rPr lang="en-IN" smtClean="0"/>
              <a:pPr/>
              <a:t>41</a:t>
            </a:fld>
            <a:endParaRPr lang="en-IN"/>
          </a:p>
        </p:txBody>
      </p:sp>
    </p:spTree>
    <p:extLst>
      <p:ext uri="{BB962C8B-B14F-4D97-AF65-F5344CB8AC3E}">
        <p14:creationId xmlns:p14="http://schemas.microsoft.com/office/powerpoint/2010/main" val="661377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pPr eaLnBrk="1" hangingPunct="1"/>
            <a:endParaRPr lang="en-US" smtClean="0">
              <a:cs typeface="Arial" charset="0"/>
            </a:endParaRPr>
          </a:p>
        </p:txBody>
      </p:sp>
      <p:sp>
        <p:nvSpPr>
          <p:cNvPr id="115716" name="Slide Number Placeholder 3"/>
          <p:cNvSpPr>
            <a:spLocks noGrp="1"/>
          </p:cNvSpPr>
          <p:nvPr>
            <p:ph type="sldNum" sz="quarter" idx="5"/>
          </p:nvPr>
        </p:nvSpPr>
        <p:spPr>
          <a:noFill/>
        </p:spPr>
        <p:txBody>
          <a:bodyPr/>
          <a:lstStyle/>
          <a:p>
            <a:fld id="{FC4C439E-1D99-4AEA-B47D-2A47E6B9358F}" type="slidenum">
              <a:rPr lang="en-US" smtClean="0">
                <a:latin typeface="Arial" charset="0"/>
                <a:cs typeface="Arial" charset="0"/>
              </a:rPr>
              <a:pPr/>
              <a:t>46</a:t>
            </a:fld>
            <a:endParaRPr lang="en-US" smtClean="0">
              <a:latin typeface="Arial" charset="0"/>
              <a:cs typeface="Arial" charset="0"/>
            </a:endParaRPr>
          </a:p>
        </p:txBody>
      </p:sp>
    </p:spTree>
    <p:extLst>
      <p:ext uri="{BB962C8B-B14F-4D97-AF65-F5344CB8AC3E}">
        <p14:creationId xmlns:p14="http://schemas.microsoft.com/office/powerpoint/2010/main" val="1850442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SENSITIVE BIOMARKERS FOE DISEASE ACTIVITY</a:t>
            </a:r>
            <a:endParaRPr lang="en-IN" dirty="0"/>
          </a:p>
        </p:txBody>
      </p:sp>
      <p:sp>
        <p:nvSpPr>
          <p:cNvPr id="4" name="Slide Number Placeholder 3"/>
          <p:cNvSpPr>
            <a:spLocks noGrp="1"/>
          </p:cNvSpPr>
          <p:nvPr>
            <p:ph type="sldNum" sz="quarter" idx="10"/>
          </p:nvPr>
        </p:nvSpPr>
        <p:spPr/>
        <p:txBody>
          <a:bodyPr/>
          <a:lstStyle/>
          <a:p>
            <a:fld id="{BCE154F6-B1A1-419A-A304-2C3167F874CD}" type="slidenum">
              <a:rPr lang="en-IN" smtClean="0"/>
              <a:pPr/>
              <a:t>48</a:t>
            </a:fld>
            <a:endParaRPr lang="en-IN"/>
          </a:p>
        </p:txBody>
      </p:sp>
    </p:spTree>
    <p:extLst>
      <p:ext uri="{BB962C8B-B14F-4D97-AF65-F5344CB8AC3E}">
        <p14:creationId xmlns:p14="http://schemas.microsoft.com/office/powerpoint/2010/main" val="375565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HOMOGENOUSLY ECHOGENIC</a:t>
            </a:r>
            <a:r>
              <a:rPr lang="en-IN" baseline="0" dirty="0" smtClean="0"/>
              <a:t> CIRCUMFERENTIAL VESSEL WALL THICKENING</a:t>
            </a:r>
            <a:endParaRPr lang="en-IN" dirty="0"/>
          </a:p>
        </p:txBody>
      </p:sp>
      <p:sp>
        <p:nvSpPr>
          <p:cNvPr id="4" name="Slide Number Placeholder 3"/>
          <p:cNvSpPr>
            <a:spLocks noGrp="1"/>
          </p:cNvSpPr>
          <p:nvPr>
            <p:ph type="sldNum" sz="quarter" idx="10"/>
          </p:nvPr>
        </p:nvSpPr>
        <p:spPr/>
        <p:txBody>
          <a:bodyPr/>
          <a:lstStyle/>
          <a:p>
            <a:fld id="{BCE154F6-B1A1-419A-A304-2C3167F874CD}" type="slidenum">
              <a:rPr lang="en-IN" smtClean="0"/>
              <a:pPr/>
              <a:t>51</a:t>
            </a:fld>
            <a:endParaRPr lang="en-IN"/>
          </a:p>
        </p:txBody>
      </p:sp>
    </p:spTree>
    <p:extLst>
      <p:ext uri="{BB962C8B-B14F-4D97-AF65-F5344CB8AC3E}">
        <p14:creationId xmlns:p14="http://schemas.microsoft.com/office/powerpoint/2010/main" val="2100495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POORLY ENHANCED RING INNER (SWOLLEN INTIMA)AND WELL</a:t>
            </a:r>
            <a:r>
              <a:rPr lang="en-IN" baseline="0" dirty="0" smtClean="0"/>
              <a:t> ENHANCED RING OUTER DURING VENOUS PHASE</a:t>
            </a:r>
            <a:endParaRPr lang="en-IN" dirty="0"/>
          </a:p>
        </p:txBody>
      </p:sp>
      <p:sp>
        <p:nvSpPr>
          <p:cNvPr id="4" name="Slide Number Placeholder 3"/>
          <p:cNvSpPr>
            <a:spLocks noGrp="1"/>
          </p:cNvSpPr>
          <p:nvPr>
            <p:ph type="sldNum" sz="quarter" idx="10"/>
          </p:nvPr>
        </p:nvSpPr>
        <p:spPr/>
        <p:txBody>
          <a:bodyPr/>
          <a:lstStyle/>
          <a:p>
            <a:fld id="{BCE154F6-B1A1-419A-A304-2C3167F874CD}" type="slidenum">
              <a:rPr lang="en-IN" smtClean="0"/>
              <a:pPr/>
              <a:t>55</a:t>
            </a:fld>
            <a:endParaRPr lang="en-IN"/>
          </a:p>
        </p:txBody>
      </p:sp>
    </p:spTree>
    <p:extLst>
      <p:ext uri="{BB962C8B-B14F-4D97-AF65-F5344CB8AC3E}">
        <p14:creationId xmlns:p14="http://schemas.microsoft.com/office/powerpoint/2010/main" val="5468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 39-year-old female diagnosed with </a:t>
            </a:r>
            <a:r>
              <a:rPr lang="en-US" sz="1200" kern="1200" baseline="0" dirty="0" err="1" smtClean="0">
                <a:solidFill>
                  <a:schemeClr val="tx1"/>
                </a:solidFill>
                <a:latin typeface="+mn-lt"/>
                <a:ea typeface="+mn-ea"/>
                <a:cs typeface="+mn-cs"/>
              </a:rPr>
              <a:t>Takayasu</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arteritis</a:t>
            </a:r>
            <a:r>
              <a:rPr lang="en-US" sz="1200" kern="1200" baseline="0" dirty="0" smtClean="0">
                <a:solidFill>
                  <a:schemeClr val="tx1"/>
                </a:solidFill>
                <a:latin typeface="+mn-lt"/>
                <a:ea typeface="+mn-ea"/>
                <a:cs typeface="+mn-cs"/>
              </a:rPr>
              <a:t> with a complaint of malaise and headache for 2 years. (a) The </a:t>
            </a:r>
            <a:r>
              <a:rPr lang="en-US" sz="1200" kern="1200" baseline="0" dirty="0" err="1" smtClean="0">
                <a:solidFill>
                  <a:schemeClr val="tx1"/>
                </a:solidFill>
                <a:latin typeface="+mn-lt"/>
                <a:ea typeface="+mn-ea"/>
                <a:cs typeface="+mn-cs"/>
              </a:rPr>
              <a:t>ringshaped</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high attenuation (arrow) in pre-contrast axial CT image represents the thickened wall of descending thoracic aorta. (b,).</a:t>
            </a:r>
          </a:p>
          <a:p>
            <a:r>
              <a:rPr lang="en-US" sz="1200" kern="1200" baseline="0" dirty="0" smtClean="0">
                <a:solidFill>
                  <a:schemeClr val="tx1"/>
                </a:solidFill>
                <a:latin typeface="+mn-lt"/>
                <a:ea typeface="+mn-ea"/>
                <a:cs typeface="+mn-cs"/>
              </a:rPr>
              <a:t>The thickened wall shows a double ring enhancement pattern (arrows) in arterial.</a:t>
            </a:r>
            <a:endParaRPr lang="en-US" dirty="0"/>
          </a:p>
        </p:txBody>
      </p:sp>
      <p:sp>
        <p:nvSpPr>
          <p:cNvPr id="4" name="Slide Number Placeholder 3"/>
          <p:cNvSpPr>
            <a:spLocks noGrp="1"/>
          </p:cNvSpPr>
          <p:nvPr>
            <p:ph type="sldNum" sz="quarter" idx="10"/>
          </p:nvPr>
        </p:nvSpPr>
        <p:spPr/>
        <p:txBody>
          <a:bodyPr/>
          <a:lstStyle/>
          <a:p>
            <a:fld id="{FE060008-A9B6-4D71-8A59-212BD95A3275}" type="slidenum">
              <a:rPr lang="en-US" smtClean="0"/>
              <a:pPr/>
              <a:t>56</a:t>
            </a:fld>
            <a:endParaRPr lang="en-US"/>
          </a:p>
        </p:txBody>
      </p:sp>
    </p:spTree>
    <p:extLst>
      <p:ext uri="{BB962C8B-B14F-4D97-AF65-F5344CB8AC3E}">
        <p14:creationId xmlns:p14="http://schemas.microsoft.com/office/powerpoint/2010/main" val="3374170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TURKISH STUDY</a:t>
            </a:r>
            <a:endParaRPr lang="en-IN" dirty="0"/>
          </a:p>
        </p:txBody>
      </p:sp>
      <p:sp>
        <p:nvSpPr>
          <p:cNvPr id="4" name="Slide Number Placeholder 3"/>
          <p:cNvSpPr>
            <a:spLocks noGrp="1"/>
          </p:cNvSpPr>
          <p:nvPr>
            <p:ph type="sldNum" sz="quarter" idx="10"/>
          </p:nvPr>
        </p:nvSpPr>
        <p:spPr/>
        <p:txBody>
          <a:bodyPr/>
          <a:lstStyle/>
          <a:p>
            <a:fld id="{BCE154F6-B1A1-419A-A304-2C3167F874CD}" type="slidenum">
              <a:rPr lang="en-IN" smtClean="0"/>
              <a:pPr/>
              <a:t>57</a:t>
            </a:fld>
            <a:endParaRPr lang="en-IN"/>
          </a:p>
        </p:txBody>
      </p:sp>
    </p:spTree>
    <p:extLst>
      <p:ext uri="{BB962C8B-B14F-4D97-AF65-F5344CB8AC3E}">
        <p14:creationId xmlns:p14="http://schemas.microsoft.com/office/powerpoint/2010/main" val="1351015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MYCOFENOLATE MOFETIL</a:t>
            </a:r>
            <a:endParaRPr lang="en-IN" dirty="0"/>
          </a:p>
        </p:txBody>
      </p:sp>
      <p:sp>
        <p:nvSpPr>
          <p:cNvPr id="4" name="Slide Number Placeholder 3"/>
          <p:cNvSpPr>
            <a:spLocks noGrp="1"/>
          </p:cNvSpPr>
          <p:nvPr>
            <p:ph type="sldNum" sz="quarter" idx="10"/>
          </p:nvPr>
        </p:nvSpPr>
        <p:spPr/>
        <p:txBody>
          <a:bodyPr/>
          <a:lstStyle/>
          <a:p>
            <a:fld id="{BCE154F6-B1A1-419A-A304-2C3167F874CD}" type="slidenum">
              <a:rPr lang="en-IN" smtClean="0"/>
              <a:pPr/>
              <a:t>62</a:t>
            </a:fld>
            <a:endParaRPr lang="en-IN"/>
          </a:p>
        </p:txBody>
      </p:sp>
    </p:spTree>
    <p:extLst>
      <p:ext uri="{BB962C8B-B14F-4D97-AF65-F5344CB8AC3E}">
        <p14:creationId xmlns:p14="http://schemas.microsoft.com/office/powerpoint/2010/main" val="3423546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FEW CONCLUSIONS</a:t>
            </a:r>
          </a:p>
          <a:p>
            <a:r>
              <a:rPr lang="en-IN" dirty="0" smtClean="0"/>
              <a:t>INNER LAYER OF VESSEL WALL LESS</a:t>
            </a:r>
            <a:r>
              <a:rPr lang="en-IN" baseline="0" dirty="0" smtClean="0"/>
              <a:t> </a:t>
            </a:r>
            <a:r>
              <a:rPr lang="en-IN" dirty="0" smtClean="0"/>
              <a:t>CONTACT</a:t>
            </a:r>
            <a:r>
              <a:rPr lang="en-IN" baseline="0" dirty="0" smtClean="0"/>
              <a:t> WITH BLOOD SO DECREASE INFLAMMATION AND RESTENOSIS</a:t>
            </a:r>
            <a:endParaRPr lang="en-IN" dirty="0"/>
          </a:p>
        </p:txBody>
      </p:sp>
      <p:sp>
        <p:nvSpPr>
          <p:cNvPr id="4" name="Slide Number Placeholder 3"/>
          <p:cNvSpPr>
            <a:spLocks noGrp="1"/>
          </p:cNvSpPr>
          <p:nvPr>
            <p:ph type="sldNum" sz="quarter" idx="10"/>
          </p:nvPr>
        </p:nvSpPr>
        <p:spPr/>
        <p:txBody>
          <a:bodyPr/>
          <a:lstStyle/>
          <a:p>
            <a:fld id="{BCE154F6-B1A1-419A-A304-2C3167F874CD}" type="slidenum">
              <a:rPr lang="en-IN" smtClean="0"/>
              <a:pPr/>
              <a:t>69</a:t>
            </a:fld>
            <a:endParaRPr lang="en-IN"/>
          </a:p>
        </p:txBody>
      </p:sp>
    </p:spTree>
    <p:extLst>
      <p:ext uri="{BB962C8B-B14F-4D97-AF65-F5344CB8AC3E}">
        <p14:creationId xmlns:p14="http://schemas.microsoft.com/office/powerpoint/2010/main" val="1603259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HIGH PROBABILITY OF TAKAYASU`S ARTERITIS</a:t>
            </a:r>
          </a:p>
          <a:p>
            <a:endParaRPr lang="en-IN" dirty="0"/>
          </a:p>
        </p:txBody>
      </p:sp>
      <p:sp>
        <p:nvSpPr>
          <p:cNvPr id="4" name="Slide Number Placeholder 3"/>
          <p:cNvSpPr>
            <a:spLocks noGrp="1"/>
          </p:cNvSpPr>
          <p:nvPr>
            <p:ph type="sldNum" sz="quarter" idx="10"/>
          </p:nvPr>
        </p:nvSpPr>
        <p:spPr/>
        <p:txBody>
          <a:bodyPr/>
          <a:lstStyle/>
          <a:p>
            <a:fld id="{BCE154F6-B1A1-419A-A304-2C3167F874CD}" type="slidenum">
              <a:rPr lang="en-IN" smtClean="0"/>
              <a:pPr/>
              <a:t>6</a:t>
            </a:fld>
            <a:endParaRPr lang="en-IN"/>
          </a:p>
        </p:txBody>
      </p:sp>
    </p:spTree>
    <p:extLst>
      <p:ext uri="{BB962C8B-B14F-4D97-AF65-F5344CB8AC3E}">
        <p14:creationId xmlns:p14="http://schemas.microsoft.com/office/powerpoint/2010/main" val="680748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DONE IN REMISSION</a:t>
            </a:r>
          </a:p>
          <a:p>
            <a:r>
              <a:rPr lang="en-IN" dirty="0" smtClean="0"/>
              <a:t>GOOD IMMUNO SUPPRESSION PRE AND POST PROCEDURE</a:t>
            </a:r>
          </a:p>
          <a:p>
            <a:r>
              <a:rPr lang="en-IN" dirty="0" smtClean="0"/>
              <a:t>ONE EXCEPTION</a:t>
            </a:r>
            <a:r>
              <a:rPr lang="en-IN" baseline="0" dirty="0" smtClean="0"/>
              <a:t> SEVERE UNCONTROLLED HTN D/T RAS EVEN IN </a:t>
            </a:r>
            <a:r>
              <a:rPr lang="en-IN" baseline="0" smtClean="0"/>
              <a:t>ACTIVE DISEASE</a:t>
            </a:r>
            <a:endParaRPr lang="en-IN" dirty="0" smtClean="0"/>
          </a:p>
        </p:txBody>
      </p:sp>
      <p:sp>
        <p:nvSpPr>
          <p:cNvPr id="4" name="Slide Number Placeholder 3"/>
          <p:cNvSpPr>
            <a:spLocks noGrp="1"/>
          </p:cNvSpPr>
          <p:nvPr>
            <p:ph type="sldNum" sz="quarter" idx="10"/>
          </p:nvPr>
        </p:nvSpPr>
        <p:spPr/>
        <p:txBody>
          <a:bodyPr/>
          <a:lstStyle/>
          <a:p>
            <a:fld id="{BCE154F6-B1A1-419A-A304-2C3167F874CD}" type="slidenum">
              <a:rPr lang="en-IN" smtClean="0"/>
              <a:pPr/>
              <a:t>70</a:t>
            </a:fld>
            <a:endParaRPr lang="en-IN"/>
          </a:p>
        </p:txBody>
      </p:sp>
    </p:spTree>
    <p:extLst>
      <p:ext uri="{BB962C8B-B14F-4D97-AF65-F5344CB8AC3E}">
        <p14:creationId xmlns:p14="http://schemas.microsoft.com/office/powerpoint/2010/main" val="788701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LIMA</a:t>
            </a:r>
            <a:r>
              <a:rPr lang="en-IN" baseline="0" dirty="0" smtClean="0"/>
              <a:t> CANT BE USED D/T SUB CLAVIAN INVOLVEMENT</a:t>
            </a:r>
            <a:endParaRPr lang="en-IN" dirty="0"/>
          </a:p>
        </p:txBody>
      </p:sp>
      <p:sp>
        <p:nvSpPr>
          <p:cNvPr id="4" name="Slide Number Placeholder 3"/>
          <p:cNvSpPr>
            <a:spLocks noGrp="1"/>
          </p:cNvSpPr>
          <p:nvPr>
            <p:ph type="sldNum" sz="quarter" idx="10"/>
          </p:nvPr>
        </p:nvSpPr>
        <p:spPr/>
        <p:txBody>
          <a:bodyPr/>
          <a:lstStyle/>
          <a:p>
            <a:fld id="{BCE154F6-B1A1-419A-A304-2C3167F874CD}" type="slidenum">
              <a:rPr lang="en-IN" smtClean="0"/>
              <a:pPr/>
              <a:t>72</a:t>
            </a:fld>
            <a:endParaRPr lang="en-IN"/>
          </a:p>
        </p:txBody>
      </p:sp>
    </p:spTree>
    <p:extLst>
      <p:ext uri="{BB962C8B-B14F-4D97-AF65-F5344CB8AC3E}">
        <p14:creationId xmlns:p14="http://schemas.microsoft.com/office/powerpoint/2010/main" val="304413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CHRONIC OCCLUSION</a:t>
            </a:r>
            <a:r>
              <a:rPr lang="en-IN" baseline="0" dirty="0" smtClean="0"/>
              <a:t> OF CCA PRODUCING CORKSCREW CHANNELS DISAPPEARING AFTER STENTING</a:t>
            </a:r>
            <a:endParaRPr lang="en-IN" dirty="0"/>
          </a:p>
        </p:txBody>
      </p:sp>
      <p:sp>
        <p:nvSpPr>
          <p:cNvPr id="4" name="Slide Number Placeholder 3"/>
          <p:cNvSpPr>
            <a:spLocks noGrp="1"/>
          </p:cNvSpPr>
          <p:nvPr>
            <p:ph type="sldNum" sz="quarter" idx="10"/>
          </p:nvPr>
        </p:nvSpPr>
        <p:spPr/>
        <p:txBody>
          <a:bodyPr/>
          <a:lstStyle/>
          <a:p>
            <a:fld id="{BCE154F6-B1A1-419A-A304-2C3167F874CD}" type="slidenum">
              <a:rPr lang="en-IN" smtClean="0"/>
              <a:pPr/>
              <a:t>77</a:t>
            </a:fld>
            <a:endParaRPr lang="en-IN"/>
          </a:p>
        </p:txBody>
      </p:sp>
    </p:spTree>
    <p:extLst>
      <p:ext uri="{BB962C8B-B14F-4D97-AF65-F5344CB8AC3E}">
        <p14:creationId xmlns:p14="http://schemas.microsoft.com/office/powerpoint/2010/main" val="2730939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CE154F6-B1A1-419A-A304-2C3167F874CD}" type="slidenum">
              <a:rPr lang="en-IN" smtClean="0"/>
              <a:pPr/>
              <a:t>12</a:t>
            </a:fld>
            <a:endParaRPr lang="en-IN"/>
          </a:p>
        </p:txBody>
      </p:sp>
    </p:spTree>
    <p:extLst>
      <p:ext uri="{BB962C8B-B14F-4D97-AF65-F5344CB8AC3E}">
        <p14:creationId xmlns:p14="http://schemas.microsoft.com/office/powerpoint/2010/main" val="1668869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CAUSAL RELATIONSHIP</a:t>
            </a:r>
            <a:r>
              <a:rPr lang="en-IN" baseline="0" dirty="0" smtClean="0"/>
              <a:t> NOT PROVED IMMNUNE RCTN  TO ANTIGEN SUSPECTED</a:t>
            </a:r>
            <a:endParaRPr lang="en-IN" dirty="0"/>
          </a:p>
        </p:txBody>
      </p:sp>
      <p:sp>
        <p:nvSpPr>
          <p:cNvPr id="4" name="Slide Number Placeholder 3"/>
          <p:cNvSpPr>
            <a:spLocks noGrp="1"/>
          </p:cNvSpPr>
          <p:nvPr>
            <p:ph type="sldNum" sz="quarter" idx="10"/>
          </p:nvPr>
        </p:nvSpPr>
        <p:spPr/>
        <p:txBody>
          <a:bodyPr/>
          <a:lstStyle/>
          <a:p>
            <a:fld id="{BCE154F6-B1A1-419A-A304-2C3167F874CD}" type="slidenum">
              <a:rPr lang="en-IN" smtClean="0"/>
              <a:pPr/>
              <a:t>13</a:t>
            </a:fld>
            <a:endParaRPr lang="en-IN"/>
          </a:p>
        </p:txBody>
      </p:sp>
    </p:spTree>
    <p:extLst>
      <p:ext uri="{BB962C8B-B14F-4D97-AF65-F5344CB8AC3E}">
        <p14:creationId xmlns:p14="http://schemas.microsoft.com/office/powerpoint/2010/main" val="223390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CE154F6-B1A1-419A-A304-2C3167F874CD}" type="slidenum">
              <a:rPr lang="en-IN" smtClean="0"/>
              <a:pPr/>
              <a:t>19</a:t>
            </a:fld>
            <a:endParaRPr lang="en-IN"/>
          </a:p>
        </p:txBody>
      </p:sp>
    </p:spTree>
    <p:extLst>
      <p:ext uri="{BB962C8B-B14F-4D97-AF65-F5344CB8AC3E}">
        <p14:creationId xmlns:p14="http://schemas.microsoft.com/office/powerpoint/2010/main" val="82676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TURKISH MEXICAN COLOMBIAN ALSO HAVE HLA ASSOCN</a:t>
            </a:r>
            <a:endParaRPr lang="en-IN" dirty="0"/>
          </a:p>
        </p:txBody>
      </p:sp>
      <p:sp>
        <p:nvSpPr>
          <p:cNvPr id="4" name="Slide Number Placeholder 3"/>
          <p:cNvSpPr>
            <a:spLocks noGrp="1"/>
          </p:cNvSpPr>
          <p:nvPr>
            <p:ph type="sldNum" sz="quarter" idx="10"/>
          </p:nvPr>
        </p:nvSpPr>
        <p:spPr/>
        <p:txBody>
          <a:bodyPr/>
          <a:lstStyle/>
          <a:p>
            <a:fld id="{BCE154F6-B1A1-419A-A304-2C3167F874CD}" type="slidenum">
              <a:rPr lang="en-IN" smtClean="0"/>
              <a:pPr/>
              <a:t>20</a:t>
            </a:fld>
            <a:endParaRPr lang="en-IN"/>
          </a:p>
        </p:txBody>
      </p:sp>
    </p:spTree>
    <p:extLst>
      <p:ext uri="{BB962C8B-B14F-4D97-AF65-F5344CB8AC3E}">
        <p14:creationId xmlns:p14="http://schemas.microsoft.com/office/powerpoint/2010/main" val="1963670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b="1" dirty="0" smtClean="0"/>
              <a:t>STROKE, ACUTE</a:t>
            </a:r>
            <a:r>
              <a:rPr lang="en-IN" b="1" baseline="0" dirty="0" smtClean="0"/>
              <a:t> AND CHRONIC HF,LOSS OF VISION, MI, RENAL FAILURE NEEDING INTERVENTION, MASSIVE HEMOPTYSIS AND HMG</a:t>
            </a:r>
          </a:p>
          <a:p>
            <a:r>
              <a:rPr lang="en-IN" dirty="0" smtClean="0"/>
              <a:t>EVENT FREE SURVIVAL RATE </a:t>
            </a:r>
            <a:r>
              <a:rPr lang="en-IN" baseline="0" dirty="0" smtClean="0"/>
              <a:t> WAS LOWER</a:t>
            </a:r>
            <a:endParaRPr lang="en-IN" dirty="0"/>
          </a:p>
        </p:txBody>
      </p:sp>
      <p:sp>
        <p:nvSpPr>
          <p:cNvPr id="4" name="Slide Number Placeholder 3"/>
          <p:cNvSpPr>
            <a:spLocks noGrp="1"/>
          </p:cNvSpPr>
          <p:nvPr>
            <p:ph type="sldNum" sz="quarter" idx="10"/>
          </p:nvPr>
        </p:nvSpPr>
        <p:spPr/>
        <p:txBody>
          <a:bodyPr/>
          <a:lstStyle/>
          <a:p>
            <a:fld id="{BCE154F6-B1A1-419A-A304-2C3167F874CD}" type="slidenum">
              <a:rPr lang="en-IN" smtClean="0"/>
              <a:pPr/>
              <a:t>26</a:t>
            </a:fld>
            <a:endParaRPr lang="en-IN"/>
          </a:p>
        </p:txBody>
      </p:sp>
    </p:spTree>
    <p:extLst>
      <p:ext uri="{BB962C8B-B14F-4D97-AF65-F5344CB8AC3E}">
        <p14:creationId xmlns:p14="http://schemas.microsoft.com/office/powerpoint/2010/main" val="3797110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OCCLUSIVE ARTERITIS</a:t>
            </a:r>
            <a:endParaRPr lang="en-IN" dirty="0"/>
          </a:p>
        </p:txBody>
      </p:sp>
      <p:sp>
        <p:nvSpPr>
          <p:cNvPr id="4" name="Slide Number Placeholder 3"/>
          <p:cNvSpPr>
            <a:spLocks noGrp="1"/>
          </p:cNvSpPr>
          <p:nvPr>
            <p:ph type="sldNum" sz="quarter" idx="10"/>
          </p:nvPr>
        </p:nvSpPr>
        <p:spPr/>
        <p:txBody>
          <a:bodyPr/>
          <a:lstStyle/>
          <a:p>
            <a:fld id="{BCE154F6-B1A1-419A-A304-2C3167F874CD}" type="slidenum">
              <a:rPr lang="en-IN" smtClean="0"/>
              <a:pPr/>
              <a:t>29</a:t>
            </a:fld>
            <a:endParaRPr lang="en-IN"/>
          </a:p>
        </p:txBody>
      </p:sp>
    </p:spTree>
    <p:extLst>
      <p:ext uri="{BB962C8B-B14F-4D97-AF65-F5344CB8AC3E}">
        <p14:creationId xmlns:p14="http://schemas.microsoft.com/office/powerpoint/2010/main" val="534692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40 PTS</a:t>
            </a:r>
            <a:endParaRPr lang="en-IN" dirty="0"/>
          </a:p>
        </p:txBody>
      </p:sp>
      <p:sp>
        <p:nvSpPr>
          <p:cNvPr id="4" name="Slide Number Placeholder 3"/>
          <p:cNvSpPr>
            <a:spLocks noGrp="1"/>
          </p:cNvSpPr>
          <p:nvPr>
            <p:ph type="sldNum" sz="quarter" idx="10"/>
          </p:nvPr>
        </p:nvSpPr>
        <p:spPr/>
        <p:txBody>
          <a:bodyPr/>
          <a:lstStyle/>
          <a:p>
            <a:fld id="{BCE154F6-B1A1-419A-A304-2C3167F874CD}" type="slidenum">
              <a:rPr lang="en-IN" smtClean="0"/>
              <a:pPr/>
              <a:t>34</a:t>
            </a:fld>
            <a:endParaRPr lang="en-IN"/>
          </a:p>
        </p:txBody>
      </p:sp>
    </p:spTree>
    <p:extLst>
      <p:ext uri="{BB962C8B-B14F-4D97-AF65-F5344CB8AC3E}">
        <p14:creationId xmlns:p14="http://schemas.microsoft.com/office/powerpoint/2010/main" val="1040629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2/26/2018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2/26/2018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2/26/2018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2/26/2018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2/26/2018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2/26/2018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2/26/2018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2/26/2018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2/26/2018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2/26/2018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2/26/2018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2/26/2018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381000"/>
            <a:ext cx="7772400" cy="2439361"/>
          </a:xfrm>
        </p:spPr>
        <p:txBody>
          <a:bodyPr>
            <a:normAutofit/>
          </a:bodyPr>
          <a:lstStyle/>
          <a:p>
            <a:pPr algn="ctr"/>
            <a:r>
              <a:rPr lang="en-IN" smtClean="0"/>
              <a:t>TAKAYASU </a:t>
            </a:r>
            <a:r>
              <a:rPr lang="en-IN" smtClean="0"/>
              <a:t>ARTERITIS </a:t>
            </a:r>
            <a:endParaRPr lang="en-IN" dirty="0"/>
          </a:p>
        </p:txBody>
      </p:sp>
      <p:sp>
        <p:nvSpPr>
          <p:cNvPr id="5" name="Subtitle 4"/>
          <p:cNvSpPr>
            <a:spLocks noGrp="1"/>
          </p:cNvSpPr>
          <p:nvPr>
            <p:ph type="subTitle" idx="1"/>
          </p:nvPr>
        </p:nvSpPr>
        <p:spPr>
          <a:xfrm>
            <a:off x="1143000" y="4419600"/>
            <a:ext cx="7772400" cy="1199704"/>
          </a:xfrm>
        </p:spPr>
        <p:txBody>
          <a:bodyPr/>
          <a:lstStyle/>
          <a:p>
            <a:r>
              <a:rPr lang="en-IN" dirty="0" smtClean="0"/>
              <a:t>DR.VIGNESH SUKUMAR</a:t>
            </a:r>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752600"/>
          <a:ext cx="8229600" cy="3429000"/>
        </p:xfrm>
        <a:graphic>
          <a:graphicData uri="http://schemas.openxmlformats.org/drawingml/2006/table">
            <a:tbl>
              <a:tblPr firstRow="1" bandRow="1">
                <a:tableStyleId>{073A0DAA-6AF3-43AB-8588-CEC1D06C72B9}</a:tableStyleId>
              </a:tblPr>
              <a:tblGrid>
                <a:gridCol w="2743200"/>
                <a:gridCol w="2743200"/>
                <a:gridCol w="2743200"/>
              </a:tblGrid>
              <a:tr h="857250">
                <a:tc>
                  <a:txBody>
                    <a:bodyPr/>
                    <a:lstStyle/>
                    <a:p>
                      <a:r>
                        <a:rPr lang="en-IN" dirty="0" smtClean="0"/>
                        <a:t>CRITERIA</a:t>
                      </a:r>
                      <a:endParaRPr lang="en-IN" dirty="0"/>
                    </a:p>
                  </a:txBody>
                  <a:tcPr/>
                </a:tc>
                <a:tc>
                  <a:txBody>
                    <a:bodyPr/>
                    <a:lstStyle/>
                    <a:p>
                      <a:r>
                        <a:rPr lang="en-IN" dirty="0" smtClean="0"/>
                        <a:t>SENSITIVITY</a:t>
                      </a:r>
                      <a:endParaRPr lang="en-IN" dirty="0"/>
                    </a:p>
                  </a:txBody>
                  <a:tcPr/>
                </a:tc>
                <a:tc>
                  <a:txBody>
                    <a:bodyPr/>
                    <a:lstStyle/>
                    <a:p>
                      <a:r>
                        <a:rPr lang="en-IN" dirty="0" smtClean="0"/>
                        <a:t>SPECIFICITY</a:t>
                      </a:r>
                      <a:endParaRPr lang="en-IN" dirty="0"/>
                    </a:p>
                  </a:txBody>
                  <a:tcPr/>
                </a:tc>
              </a:tr>
              <a:tr h="857250">
                <a:tc>
                  <a:txBody>
                    <a:bodyPr/>
                    <a:lstStyle/>
                    <a:p>
                      <a:r>
                        <a:rPr lang="en-IN" dirty="0" smtClean="0"/>
                        <a:t>ISHIKAWA</a:t>
                      </a:r>
                      <a:endParaRPr lang="en-IN" dirty="0"/>
                    </a:p>
                  </a:txBody>
                  <a:tcPr/>
                </a:tc>
                <a:tc>
                  <a:txBody>
                    <a:bodyPr/>
                    <a:lstStyle/>
                    <a:p>
                      <a:r>
                        <a:rPr lang="en-IN" dirty="0" smtClean="0"/>
                        <a:t>60.4</a:t>
                      </a:r>
                      <a:endParaRPr lang="en-IN" dirty="0"/>
                    </a:p>
                  </a:txBody>
                  <a:tcPr/>
                </a:tc>
                <a:tc>
                  <a:txBody>
                    <a:bodyPr/>
                    <a:lstStyle/>
                    <a:p>
                      <a:r>
                        <a:rPr lang="en-IN" dirty="0" smtClean="0"/>
                        <a:t>95</a:t>
                      </a:r>
                      <a:endParaRPr lang="en-IN" dirty="0"/>
                    </a:p>
                  </a:txBody>
                  <a:tcPr/>
                </a:tc>
              </a:tr>
              <a:tr h="857250">
                <a:tc>
                  <a:txBody>
                    <a:bodyPr/>
                    <a:lstStyle/>
                    <a:p>
                      <a:r>
                        <a:rPr lang="en-IN" dirty="0" smtClean="0"/>
                        <a:t>ACR CRITERIA</a:t>
                      </a:r>
                      <a:endParaRPr lang="en-IN" dirty="0"/>
                    </a:p>
                  </a:txBody>
                  <a:tcPr/>
                </a:tc>
                <a:tc>
                  <a:txBody>
                    <a:bodyPr/>
                    <a:lstStyle/>
                    <a:p>
                      <a:r>
                        <a:rPr lang="en-IN" dirty="0" smtClean="0"/>
                        <a:t>77.4</a:t>
                      </a:r>
                      <a:endParaRPr lang="en-IN" dirty="0"/>
                    </a:p>
                  </a:txBody>
                  <a:tcPr/>
                </a:tc>
                <a:tc>
                  <a:txBody>
                    <a:bodyPr/>
                    <a:lstStyle/>
                    <a:p>
                      <a:r>
                        <a:rPr lang="en-IN" dirty="0" smtClean="0"/>
                        <a:t>95</a:t>
                      </a:r>
                      <a:endParaRPr lang="en-IN" dirty="0"/>
                    </a:p>
                  </a:txBody>
                  <a:tcPr/>
                </a:tc>
              </a:tr>
              <a:tr h="857250">
                <a:tc>
                  <a:txBody>
                    <a:bodyPr/>
                    <a:lstStyle/>
                    <a:p>
                      <a:r>
                        <a:rPr lang="en-IN" dirty="0" smtClean="0"/>
                        <a:t>SHARMA ET AL</a:t>
                      </a:r>
                      <a:endParaRPr lang="en-IN" dirty="0"/>
                    </a:p>
                  </a:txBody>
                  <a:tcPr/>
                </a:tc>
                <a:tc>
                  <a:txBody>
                    <a:bodyPr/>
                    <a:lstStyle/>
                    <a:p>
                      <a:r>
                        <a:rPr lang="en-IN" dirty="0" smtClean="0"/>
                        <a:t>92.5</a:t>
                      </a:r>
                      <a:endParaRPr lang="en-IN" dirty="0"/>
                    </a:p>
                  </a:txBody>
                  <a:tcPr/>
                </a:tc>
                <a:tc>
                  <a:txBody>
                    <a:bodyPr/>
                    <a:lstStyle/>
                    <a:p>
                      <a:r>
                        <a:rPr lang="en-IN" dirty="0" smtClean="0"/>
                        <a:t>95</a:t>
                      </a:r>
                      <a:endParaRPr lang="en-IN" dirty="0"/>
                    </a:p>
                  </a:txBody>
                  <a:tcPr/>
                </a:tc>
              </a:tr>
            </a:tbl>
          </a:graphicData>
        </a:graphic>
      </p:graphicFrame>
      <p:sp>
        <p:nvSpPr>
          <p:cNvPr id="3" name="Title 2"/>
          <p:cNvSpPr>
            <a:spLocks noGrp="1"/>
          </p:cNvSpPr>
          <p:nvPr>
            <p:ph type="title"/>
          </p:nvPr>
        </p:nvSpPr>
        <p:spPr/>
        <p:txBody>
          <a:bodyPr/>
          <a:lstStyle/>
          <a:p>
            <a:endParaRPr lang="en-IN"/>
          </a:p>
        </p:txBody>
      </p:sp>
      <p:sp>
        <p:nvSpPr>
          <p:cNvPr id="5" name="TextBox 4"/>
          <p:cNvSpPr txBox="1"/>
          <p:nvPr/>
        </p:nvSpPr>
        <p:spPr>
          <a:xfrm>
            <a:off x="3276600" y="5334000"/>
            <a:ext cx="1981200" cy="369332"/>
          </a:xfrm>
          <a:prstGeom prst="rect">
            <a:avLst/>
          </a:prstGeom>
          <a:noFill/>
        </p:spPr>
        <p:txBody>
          <a:bodyPr wrap="square" rtlCol="0">
            <a:spAutoFit/>
          </a:bodyPr>
          <a:lstStyle/>
          <a:p>
            <a:r>
              <a:rPr lang="en-IN" dirty="0" smtClean="0"/>
              <a:t>IAS- 60,80,90</a:t>
            </a:r>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PRE PULSELESS PHASE OF DISEASE</a:t>
            </a:r>
          </a:p>
          <a:p>
            <a:pPr lvl="1"/>
            <a:r>
              <a:rPr lang="en-IN" dirty="0" smtClean="0"/>
              <a:t>CONSTITUTIONAL SYMPTOMS – FEVER MYALGIA, WEIGHT LOSS, ARTHRALGIA, HEADACHE</a:t>
            </a:r>
          </a:p>
          <a:p>
            <a:r>
              <a:rPr lang="en-IN" dirty="0" smtClean="0"/>
              <a:t>PULSELESS PHASE OR LATE OCCLUSIVE PHASE</a:t>
            </a:r>
          </a:p>
          <a:p>
            <a:pPr lvl="1"/>
            <a:r>
              <a:rPr lang="en-IN" dirty="0" smtClean="0"/>
              <a:t>VASCULAR INSUFFICIENCY</a:t>
            </a:r>
          </a:p>
          <a:p>
            <a:pPr lvl="1"/>
            <a:r>
              <a:rPr lang="en-IN" dirty="0" smtClean="0"/>
              <a:t>DIMINISHED OR ABSENT PULSES</a:t>
            </a:r>
          </a:p>
          <a:p>
            <a:pPr lvl="1"/>
            <a:r>
              <a:rPr lang="en-IN" dirty="0" smtClean="0"/>
              <a:t>BRUITS</a:t>
            </a:r>
          </a:p>
          <a:p>
            <a:pPr lvl="1"/>
            <a:r>
              <a:rPr lang="en-IN" dirty="0" smtClean="0"/>
              <a:t>HYPERTENSION</a:t>
            </a:r>
          </a:p>
          <a:p>
            <a:pPr lvl="1"/>
            <a:r>
              <a:rPr lang="en-IN" dirty="0" smtClean="0"/>
              <a:t>RENAL ARTERY STENOSIS</a:t>
            </a:r>
          </a:p>
          <a:p>
            <a:pPr lvl="1"/>
            <a:r>
              <a:rPr lang="en-IN" dirty="0" smtClean="0"/>
              <a:t>AORTIC REGURGITATION AND HEART FAILURE</a:t>
            </a:r>
            <a:endParaRPr lang="en-IN" dirty="0"/>
          </a:p>
        </p:txBody>
      </p:sp>
      <p:sp>
        <p:nvSpPr>
          <p:cNvPr id="3" name="Title 2"/>
          <p:cNvSpPr>
            <a:spLocks noGrp="1"/>
          </p:cNvSpPr>
          <p:nvPr>
            <p:ph type="title"/>
          </p:nvPr>
        </p:nvSpPr>
        <p:spPr/>
        <p:txBody>
          <a:bodyPr/>
          <a:lstStyle/>
          <a:p>
            <a:r>
              <a:rPr lang="en-IN" dirty="0" smtClean="0"/>
              <a:t>TWO STAGE PROCESS	</a:t>
            </a:r>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IN" dirty="0" smtClean="0"/>
              <a:t>USUALLY CAUSES WALL EROSION AND FORMATION OF FALSE OR TRUE ANEURYSMS</a:t>
            </a:r>
          </a:p>
          <a:p>
            <a:endParaRPr lang="en-IN" dirty="0" smtClean="0"/>
          </a:p>
          <a:p>
            <a:r>
              <a:rPr lang="en-IN" dirty="0" smtClean="0"/>
              <a:t>COMBINATION OF STENOSIS AND ANEURYSM IS RARE IN TB ARTERITIS</a:t>
            </a:r>
          </a:p>
          <a:p>
            <a:endParaRPr lang="en-IN" dirty="0" smtClean="0"/>
          </a:p>
          <a:p>
            <a:r>
              <a:rPr lang="en-IN" dirty="0" smtClean="0"/>
              <a:t>PREDOMINANTLY INVOLVES DESC THO AORTA AND ABDOMINAL AORTA. </a:t>
            </a:r>
          </a:p>
          <a:p>
            <a:endParaRPr lang="en-IN" dirty="0" smtClean="0"/>
          </a:p>
          <a:p>
            <a:r>
              <a:rPr lang="en-IN" dirty="0" smtClean="0"/>
              <a:t>ASCENDING AORTA IS USUALLY SPARED IN TB ARTERITIS</a:t>
            </a:r>
          </a:p>
          <a:p>
            <a:endParaRPr lang="en-IN" dirty="0" smtClean="0"/>
          </a:p>
          <a:p>
            <a:r>
              <a:rPr lang="en-IN" dirty="0" smtClean="0"/>
              <a:t>RENAL ARTERY INVOLVEMENT IS RARE</a:t>
            </a:r>
          </a:p>
          <a:p>
            <a:endParaRPr lang="en-IN" dirty="0" smtClean="0"/>
          </a:p>
          <a:p>
            <a:r>
              <a:rPr lang="en-IN" dirty="0" smtClean="0"/>
              <a:t>DISSECTION AND RUPTURE OF ANEURYSMS ARE MC IN TB ARTERITS WHICH IS DISTINCTLY UNCOMMON IN TAKAYASU`S</a:t>
            </a:r>
          </a:p>
        </p:txBody>
      </p:sp>
      <p:sp>
        <p:nvSpPr>
          <p:cNvPr id="3" name="Title 2"/>
          <p:cNvSpPr>
            <a:spLocks noGrp="1"/>
          </p:cNvSpPr>
          <p:nvPr>
            <p:ph type="title"/>
          </p:nvPr>
        </p:nvSpPr>
        <p:spPr/>
        <p:txBody>
          <a:bodyPr/>
          <a:lstStyle/>
          <a:p>
            <a:r>
              <a:rPr lang="en-IN" dirty="0" smtClean="0"/>
              <a:t>TB ARTERITIS ???</a:t>
            </a:r>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LUPI HERERA ET AL</a:t>
            </a:r>
          </a:p>
          <a:p>
            <a:pPr lvl="1"/>
            <a:r>
              <a:rPr lang="en-IN" dirty="0" smtClean="0"/>
              <a:t>48% OF JAPANESE PTS WERE FOUND TO HAVE TUBERCULOSIS</a:t>
            </a:r>
          </a:p>
          <a:p>
            <a:r>
              <a:rPr lang="en-IN" dirty="0" smtClean="0"/>
              <a:t>SEN ET AL</a:t>
            </a:r>
          </a:p>
          <a:p>
            <a:pPr lvl="1"/>
            <a:r>
              <a:rPr lang="en-IN" dirty="0" smtClean="0"/>
              <a:t>71% OF INDIAN PTS WERE FOUND TO HAVE CO EXISTING TUBERCULOSIS</a:t>
            </a:r>
            <a:endParaRPr lang="en-IN" dirty="0"/>
          </a:p>
          <a:p>
            <a:r>
              <a:rPr lang="en-IN" dirty="0" smtClean="0"/>
              <a:t>SUBRAMANYAN ET AL (SCTIMST)</a:t>
            </a:r>
          </a:p>
          <a:p>
            <a:pPr lvl="1"/>
            <a:r>
              <a:rPr lang="en-IN" dirty="0" smtClean="0"/>
              <a:t>(16/88)18.2% HAD SKIN TEST +VE AND WERE GVEN ATT</a:t>
            </a:r>
          </a:p>
          <a:p>
            <a:pPr lvl="1"/>
            <a:r>
              <a:rPr lang="en-IN" dirty="0" smtClean="0"/>
              <a:t>ONLY 3 HAD ACTIVE PULMONARY DISEASE</a:t>
            </a:r>
          </a:p>
        </p:txBody>
      </p:sp>
      <p:sp>
        <p:nvSpPr>
          <p:cNvPr id="3" name="Title 2"/>
          <p:cNvSpPr>
            <a:spLocks noGrp="1"/>
          </p:cNvSpPr>
          <p:nvPr>
            <p:ph type="title"/>
          </p:nvPr>
        </p:nvSpPr>
        <p:spPr/>
        <p:txBody>
          <a:bodyPr/>
          <a:lstStyle/>
          <a:p>
            <a:endParaRPr lang="en-IN"/>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PRESENTS AT AN OLDER AGE</a:t>
            </a:r>
          </a:p>
          <a:p>
            <a:r>
              <a:rPr lang="en-IN" dirty="0" smtClean="0"/>
              <a:t>OFTEN INVOLVES ASCENDING AORTA</a:t>
            </a:r>
          </a:p>
          <a:p>
            <a:r>
              <a:rPr lang="en-IN" dirty="0" smtClean="0"/>
              <a:t>DTA IS SPARED</a:t>
            </a:r>
          </a:p>
          <a:p>
            <a:r>
              <a:rPr lang="en-IN" dirty="0" smtClean="0"/>
              <a:t>STENOSIS OF AORTA AND LARGE ARTERIES ARE NOT A FEATURE OF LEUTIC AORTITS</a:t>
            </a:r>
            <a:endParaRPr lang="en-IN" dirty="0"/>
          </a:p>
        </p:txBody>
      </p:sp>
      <p:sp>
        <p:nvSpPr>
          <p:cNvPr id="3" name="Title 2"/>
          <p:cNvSpPr>
            <a:spLocks noGrp="1"/>
          </p:cNvSpPr>
          <p:nvPr>
            <p:ph type="title"/>
          </p:nvPr>
        </p:nvSpPr>
        <p:spPr/>
        <p:txBody>
          <a:bodyPr/>
          <a:lstStyle/>
          <a:p>
            <a:r>
              <a:rPr lang="en-IN" dirty="0" smtClean="0"/>
              <a:t>LEUTIC AORTITIS ???</a:t>
            </a:r>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17"/>
          <p:cNvGraphicFramePr>
            <a:graphicFrameLocks noGrp="1"/>
          </p:cNvGraphicFramePr>
          <p:nvPr>
            <p:ph idx="1"/>
          </p:nvPr>
        </p:nvGraphicFramePr>
        <p:xfrm>
          <a:off x="457200" y="1481138"/>
          <a:ext cx="8229600" cy="3408680"/>
        </p:xfrm>
        <a:graphic>
          <a:graphicData uri="http://schemas.openxmlformats.org/drawingml/2006/table">
            <a:tbl>
              <a:tblPr firstRow="1" bandRow="1">
                <a:tableStyleId>{073A0DAA-6AF3-43AB-8588-CEC1D06C72B9}</a:tableStyleId>
              </a:tblPr>
              <a:tblGrid>
                <a:gridCol w="1066800"/>
                <a:gridCol w="7162800"/>
              </a:tblGrid>
              <a:tr h="370840">
                <a:tc>
                  <a:txBody>
                    <a:bodyPr/>
                    <a:lstStyle/>
                    <a:p>
                      <a:r>
                        <a:rPr lang="en-IN" dirty="0" smtClean="0"/>
                        <a:t>TYPES</a:t>
                      </a:r>
                      <a:endParaRPr lang="en-IN" dirty="0"/>
                    </a:p>
                  </a:txBody>
                  <a:tcPr/>
                </a:tc>
                <a:tc>
                  <a:txBody>
                    <a:bodyPr/>
                    <a:lstStyle/>
                    <a:p>
                      <a:r>
                        <a:rPr lang="en-IN" dirty="0" smtClean="0"/>
                        <a:t>ARTERIAL INVOLVEMENT</a:t>
                      </a:r>
                      <a:endParaRPr lang="en-IN" dirty="0"/>
                    </a:p>
                  </a:txBody>
                  <a:tcPr/>
                </a:tc>
              </a:tr>
              <a:tr h="370840">
                <a:tc>
                  <a:txBody>
                    <a:bodyPr/>
                    <a:lstStyle/>
                    <a:p>
                      <a:r>
                        <a:rPr lang="en-IN" dirty="0" smtClean="0"/>
                        <a:t>1</a:t>
                      </a:r>
                      <a:endParaRPr lang="en-IN" dirty="0"/>
                    </a:p>
                  </a:txBody>
                  <a:tcPr/>
                </a:tc>
                <a:tc>
                  <a:txBody>
                    <a:bodyPr/>
                    <a:lstStyle/>
                    <a:p>
                      <a:r>
                        <a:rPr lang="en-IN" dirty="0" smtClean="0"/>
                        <a:t>BRANCHES OF AORTIC ARCH</a:t>
                      </a:r>
                      <a:endParaRPr lang="en-IN" dirty="0"/>
                    </a:p>
                  </a:txBody>
                  <a:tcPr/>
                </a:tc>
              </a:tr>
              <a:tr h="370840">
                <a:tc>
                  <a:txBody>
                    <a:bodyPr/>
                    <a:lstStyle/>
                    <a:p>
                      <a:r>
                        <a:rPr lang="en-IN" dirty="0" smtClean="0"/>
                        <a:t>2A</a:t>
                      </a:r>
                      <a:endParaRPr lang="en-IN" dirty="0"/>
                    </a:p>
                  </a:txBody>
                  <a:tcPr/>
                </a:tc>
                <a:tc>
                  <a:txBody>
                    <a:bodyPr/>
                    <a:lstStyle/>
                    <a:p>
                      <a:r>
                        <a:rPr lang="en-IN" dirty="0" smtClean="0"/>
                        <a:t>ASCENDING AORTA, AORTIC ARCH AND BRANCHES</a:t>
                      </a:r>
                      <a:endParaRPr lang="en-IN" dirty="0"/>
                    </a:p>
                  </a:txBody>
                  <a:tcPr/>
                </a:tc>
              </a:tr>
              <a:tr h="370840">
                <a:tc>
                  <a:txBody>
                    <a:bodyPr/>
                    <a:lstStyle/>
                    <a:p>
                      <a:r>
                        <a:rPr lang="en-IN" dirty="0" smtClean="0"/>
                        <a:t>2B</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ASCENDING AORTA, AORTIC ARCH AND BRANCHES,</a:t>
                      </a:r>
                      <a:r>
                        <a:rPr lang="en-IN" baseline="0" dirty="0" smtClean="0"/>
                        <a:t> AND DESCENDING THORACIC AORTA</a:t>
                      </a:r>
                      <a:endParaRPr lang="en-IN" dirty="0" smtClean="0"/>
                    </a:p>
                    <a:p>
                      <a:endParaRPr lang="en-IN" dirty="0"/>
                    </a:p>
                  </a:txBody>
                  <a:tcPr/>
                </a:tc>
              </a:tr>
              <a:tr h="370840">
                <a:tc>
                  <a:txBody>
                    <a:bodyPr/>
                    <a:lstStyle/>
                    <a:p>
                      <a:r>
                        <a:rPr lang="en-IN" dirty="0" smtClean="0"/>
                        <a:t>3</a:t>
                      </a:r>
                      <a:endParaRPr lang="en-IN" dirty="0"/>
                    </a:p>
                  </a:txBody>
                  <a:tcPr/>
                </a:tc>
                <a:tc>
                  <a:txBody>
                    <a:bodyPr/>
                    <a:lstStyle/>
                    <a:p>
                      <a:r>
                        <a:rPr lang="en-IN" dirty="0" smtClean="0"/>
                        <a:t>DESCENDING</a:t>
                      </a:r>
                      <a:r>
                        <a:rPr lang="en-IN" baseline="0" dirty="0" smtClean="0"/>
                        <a:t> THORACIC AORTA ABDOMINAL AORTA AND RENAL ARTERIES</a:t>
                      </a:r>
                      <a:endParaRPr lang="en-IN" dirty="0"/>
                    </a:p>
                  </a:txBody>
                  <a:tcPr/>
                </a:tc>
              </a:tr>
              <a:tr h="370840">
                <a:tc>
                  <a:txBody>
                    <a:bodyPr/>
                    <a:lstStyle/>
                    <a:p>
                      <a:r>
                        <a:rPr lang="en-IN" dirty="0" smtClean="0"/>
                        <a:t>4</a:t>
                      </a:r>
                      <a:endParaRPr lang="en-IN" dirty="0"/>
                    </a:p>
                  </a:txBody>
                  <a:tcPr/>
                </a:tc>
                <a:tc>
                  <a:txBody>
                    <a:bodyPr/>
                    <a:lstStyle/>
                    <a:p>
                      <a:r>
                        <a:rPr lang="en-IN" dirty="0" smtClean="0"/>
                        <a:t>ONLY ABDOMINAL AORTA AND RENAL ARTERIES</a:t>
                      </a:r>
                      <a:endParaRPr lang="en-IN" dirty="0"/>
                    </a:p>
                  </a:txBody>
                  <a:tcPr/>
                </a:tc>
              </a:tr>
              <a:tr h="370840">
                <a:tc>
                  <a:txBody>
                    <a:bodyPr/>
                    <a:lstStyle/>
                    <a:p>
                      <a:r>
                        <a:rPr lang="en-IN" dirty="0" smtClean="0"/>
                        <a:t>5</a:t>
                      </a:r>
                      <a:endParaRPr lang="en-IN" dirty="0"/>
                    </a:p>
                  </a:txBody>
                  <a:tcPr/>
                </a:tc>
                <a:tc>
                  <a:txBody>
                    <a:bodyPr/>
                    <a:lstStyle/>
                    <a:p>
                      <a:r>
                        <a:rPr lang="en-IN" dirty="0" smtClean="0"/>
                        <a:t>COMBINED 2B AND 4</a:t>
                      </a:r>
                      <a:endParaRPr lang="en-IN" dirty="0"/>
                    </a:p>
                  </a:txBody>
                  <a:tcPr/>
                </a:tc>
              </a:tr>
            </a:tbl>
          </a:graphicData>
        </a:graphic>
      </p:graphicFrame>
      <p:sp>
        <p:nvSpPr>
          <p:cNvPr id="16" name="Title 15"/>
          <p:cNvSpPr>
            <a:spLocks noGrp="1"/>
          </p:cNvSpPr>
          <p:nvPr>
            <p:ph type="title"/>
          </p:nvPr>
        </p:nvSpPr>
        <p:spPr/>
        <p:txBody>
          <a:bodyPr>
            <a:normAutofit fontScale="90000"/>
          </a:bodyPr>
          <a:lstStyle/>
          <a:p>
            <a:r>
              <a:rPr lang="en-IN" dirty="0" smtClean="0"/>
              <a:t>ANGIOGRAPHIC CLASSIFICATION OF TA</a:t>
            </a:r>
            <a:endParaRPr lang="en-IN" dirty="0"/>
          </a:p>
        </p:txBody>
      </p:sp>
      <p:sp>
        <p:nvSpPr>
          <p:cNvPr id="19" name="TextBox 18"/>
          <p:cNvSpPr txBox="1"/>
          <p:nvPr/>
        </p:nvSpPr>
        <p:spPr>
          <a:xfrm>
            <a:off x="4724400" y="5486400"/>
            <a:ext cx="3886200" cy="369332"/>
          </a:xfrm>
          <a:prstGeom prst="rect">
            <a:avLst/>
          </a:prstGeom>
          <a:noFill/>
        </p:spPr>
        <p:txBody>
          <a:bodyPr wrap="square" rtlCol="0">
            <a:spAutoFit/>
          </a:bodyPr>
          <a:lstStyle/>
          <a:p>
            <a:r>
              <a:rPr lang="en-IN" dirty="0" smtClean="0"/>
              <a:t>TAKAYASU CONFERENCE 1994</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NGIO CLASSI.jpg"/>
          <p:cNvPicPr>
            <a:picLocks noGrp="1" noChangeAspect="1"/>
          </p:cNvPicPr>
          <p:nvPr>
            <p:ph idx="1"/>
          </p:nvPr>
        </p:nvPicPr>
        <p:blipFill>
          <a:blip r:embed="rId2"/>
          <a:stretch>
            <a:fillRect/>
          </a:stretch>
        </p:blipFill>
        <p:spPr>
          <a:xfrm>
            <a:off x="1371600" y="1066800"/>
            <a:ext cx="6419706" cy="4844738"/>
          </a:xfrm>
        </p:spPr>
      </p:pic>
      <p:sp>
        <p:nvSpPr>
          <p:cNvPr id="3" name="Title 2"/>
          <p:cNvSpPr>
            <a:spLocks noGrp="1"/>
          </p:cNvSpPr>
          <p:nvPr>
            <p:ph type="title"/>
          </p:nvPr>
        </p:nvSpPr>
        <p:spPr/>
        <p:txBody>
          <a:bodyPr/>
          <a:lstStyle/>
          <a:p>
            <a:endParaRPr lang="en-IN"/>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IN" dirty="0" smtClean="0"/>
              <a:t>1.AORTIC ARCH VARIETY</a:t>
            </a:r>
          </a:p>
          <a:p>
            <a:pPr lvl="2"/>
            <a:r>
              <a:rPr lang="en-IN" dirty="0" smtClean="0"/>
              <a:t>ANY 1 OF THE 3 INVOLVED</a:t>
            </a:r>
          </a:p>
          <a:p>
            <a:pPr lvl="2"/>
            <a:endParaRPr lang="en-IN" dirty="0" smtClean="0"/>
          </a:p>
          <a:p>
            <a:r>
              <a:rPr lang="en-IN" dirty="0" smtClean="0"/>
              <a:t>2.THORACO ABDOMINAL VARIETY</a:t>
            </a:r>
          </a:p>
          <a:p>
            <a:pPr lvl="2"/>
            <a:r>
              <a:rPr lang="en-IN" dirty="0" smtClean="0"/>
              <a:t>DTA AND AA OR ITS BRANCHES</a:t>
            </a:r>
          </a:p>
          <a:p>
            <a:pPr lvl="2"/>
            <a:endParaRPr lang="en-IN" dirty="0" smtClean="0"/>
          </a:p>
          <a:p>
            <a:r>
              <a:rPr lang="en-IN" dirty="0" smtClean="0"/>
              <a:t>3.COMBINED VARIETY</a:t>
            </a:r>
          </a:p>
          <a:p>
            <a:pPr lvl="2"/>
            <a:r>
              <a:rPr lang="en-IN" dirty="0" smtClean="0"/>
              <a:t>BOTH ARCH AND THORACOABDOMINAL VARIETY</a:t>
            </a:r>
          </a:p>
          <a:p>
            <a:pPr lvl="2"/>
            <a:endParaRPr lang="en-IN" dirty="0" smtClean="0"/>
          </a:p>
          <a:p>
            <a:r>
              <a:rPr lang="en-IN" dirty="0" smtClean="0"/>
              <a:t>4.PULMONARY VARIETY</a:t>
            </a:r>
          </a:p>
          <a:p>
            <a:pPr lvl="2"/>
            <a:r>
              <a:rPr lang="en-IN" dirty="0" smtClean="0"/>
              <a:t>PULMONARY ARTERY INVOLVEMENT IN COMBINATION WITH ANY OF THE THREE</a:t>
            </a:r>
          </a:p>
          <a:p>
            <a:endParaRPr lang="en-IN" dirty="0" smtClean="0"/>
          </a:p>
          <a:p>
            <a:r>
              <a:rPr lang="en-IN" dirty="0" smtClean="0"/>
              <a:t>PANJA ET AL</a:t>
            </a:r>
          </a:p>
          <a:p>
            <a:r>
              <a:rPr lang="en-IN" dirty="0" smtClean="0"/>
              <a:t>5. CORONARY ARTERY INVOLVEMENT</a:t>
            </a:r>
          </a:p>
          <a:p>
            <a:endParaRPr lang="en-IN" dirty="0"/>
          </a:p>
        </p:txBody>
      </p:sp>
      <p:sp>
        <p:nvSpPr>
          <p:cNvPr id="3" name="Title 2"/>
          <p:cNvSpPr>
            <a:spLocks noGrp="1"/>
          </p:cNvSpPr>
          <p:nvPr>
            <p:ph type="title"/>
          </p:nvPr>
        </p:nvSpPr>
        <p:spPr/>
        <p:txBody>
          <a:bodyPr>
            <a:normAutofit/>
          </a:bodyPr>
          <a:lstStyle/>
          <a:p>
            <a:r>
              <a:rPr lang="en-IN" dirty="0" smtClean="0"/>
              <a:t>LUPI HERRERA CLASSIFICATION</a:t>
            </a:r>
            <a:endParaRPr lang="en-I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OCCURS IN &lt;10%</a:t>
            </a:r>
          </a:p>
          <a:p>
            <a:r>
              <a:rPr lang="en-IN" dirty="0" smtClean="0"/>
              <a:t>OFTEN FATAL</a:t>
            </a:r>
          </a:p>
          <a:p>
            <a:r>
              <a:rPr lang="en-IN" dirty="0" smtClean="0"/>
              <a:t>3 TYPES</a:t>
            </a:r>
          </a:p>
          <a:p>
            <a:pPr lvl="1"/>
            <a:r>
              <a:rPr lang="en-IN" dirty="0" smtClean="0"/>
              <a:t>1.STENOSIS OR OCCUSION OF OSTIUM</a:t>
            </a:r>
          </a:p>
          <a:p>
            <a:pPr lvl="1"/>
            <a:r>
              <a:rPr lang="en-IN" dirty="0" smtClean="0"/>
              <a:t>2.DIFFUSE OR FOCAL ARTERITIS</a:t>
            </a:r>
          </a:p>
          <a:p>
            <a:pPr lvl="1"/>
            <a:r>
              <a:rPr lang="en-IN" dirty="0" smtClean="0"/>
              <a:t>3.CORONARY ANEURYSM</a:t>
            </a:r>
          </a:p>
          <a:p>
            <a:endParaRPr lang="en-IN" dirty="0" smtClean="0"/>
          </a:p>
          <a:p>
            <a:r>
              <a:rPr lang="en-IN" dirty="0" smtClean="0"/>
              <a:t>MC IS TYPE 1 – OSTIAL INVOLVEMENT</a:t>
            </a:r>
            <a:endParaRPr lang="en-IN" dirty="0"/>
          </a:p>
        </p:txBody>
      </p:sp>
      <p:sp>
        <p:nvSpPr>
          <p:cNvPr id="3" name="Title 2"/>
          <p:cNvSpPr>
            <a:spLocks noGrp="1"/>
          </p:cNvSpPr>
          <p:nvPr>
            <p:ph type="title"/>
          </p:nvPr>
        </p:nvSpPr>
        <p:spPr/>
        <p:txBody>
          <a:bodyPr>
            <a:normAutofit fontScale="90000"/>
          </a:bodyPr>
          <a:lstStyle/>
          <a:p>
            <a:r>
              <a:rPr lang="en-IN" dirty="0" smtClean="0"/>
              <a:t>CORONARY INVOLVEMENT IN TA</a:t>
            </a:r>
            <a:endParaRPr lang="en-I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843272"/>
          </a:xfrm>
        </p:spPr>
        <p:txBody>
          <a:bodyPr>
            <a:normAutofit fontScale="92500" lnSpcReduction="10000"/>
          </a:bodyPr>
          <a:lstStyle/>
          <a:p>
            <a:r>
              <a:rPr lang="en-IN" dirty="0" smtClean="0"/>
              <a:t>~70% INVOLVEMENT BY ANGIOGRAPHIC STUDIES</a:t>
            </a:r>
          </a:p>
          <a:p>
            <a:r>
              <a:rPr lang="en-IN" dirty="0" smtClean="0"/>
              <a:t>( ~36% PANJA ET AL INDIA)</a:t>
            </a:r>
          </a:p>
          <a:p>
            <a:endParaRPr lang="en-IN" dirty="0" smtClean="0"/>
          </a:p>
          <a:p>
            <a:r>
              <a:rPr lang="en-IN" dirty="0" smtClean="0"/>
              <a:t>SEGMENTAL AND SUBSEGMENTAL BRANCHES</a:t>
            </a:r>
          </a:p>
          <a:p>
            <a:endParaRPr lang="en-IN" dirty="0" smtClean="0"/>
          </a:p>
          <a:p>
            <a:r>
              <a:rPr lang="en-IN" dirty="0" smtClean="0"/>
              <a:t>MORE IN UPPER LOBE</a:t>
            </a:r>
          </a:p>
          <a:p>
            <a:endParaRPr lang="en-IN" dirty="0" smtClean="0"/>
          </a:p>
          <a:p>
            <a:pPr lvl="1"/>
            <a:r>
              <a:rPr lang="en-IN" dirty="0" smtClean="0"/>
              <a:t>HEMOPTYSIS</a:t>
            </a:r>
          </a:p>
          <a:p>
            <a:pPr lvl="1"/>
            <a:r>
              <a:rPr lang="en-IN" dirty="0" smtClean="0"/>
              <a:t>NON ANGINAL CHEST PAIN</a:t>
            </a:r>
          </a:p>
          <a:p>
            <a:pPr lvl="1"/>
            <a:r>
              <a:rPr lang="en-IN" dirty="0" smtClean="0"/>
              <a:t>DISPROPORTIONATE PAH</a:t>
            </a:r>
          </a:p>
          <a:p>
            <a:pPr lvl="1"/>
            <a:r>
              <a:rPr lang="en-IN" dirty="0" smtClean="0"/>
              <a:t>OLIGEMIC LUNG FIELDS IN CXR </a:t>
            </a:r>
          </a:p>
          <a:p>
            <a:pPr lvl="1"/>
            <a:r>
              <a:rPr lang="en-IN" dirty="0" smtClean="0"/>
              <a:t>ABNORMAL VENTILATION PERFUSION SCAN</a:t>
            </a:r>
          </a:p>
          <a:p>
            <a:endParaRPr lang="en-IN" dirty="0"/>
          </a:p>
        </p:txBody>
      </p:sp>
      <p:sp>
        <p:nvSpPr>
          <p:cNvPr id="3" name="Title 2"/>
          <p:cNvSpPr>
            <a:spLocks noGrp="1"/>
          </p:cNvSpPr>
          <p:nvPr>
            <p:ph type="title"/>
          </p:nvPr>
        </p:nvSpPr>
        <p:spPr/>
        <p:txBody>
          <a:bodyPr>
            <a:normAutofit fontScale="90000"/>
          </a:bodyPr>
          <a:lstStyle/>
          <a:p>
            <a:r>
              <a:rPr lang="en-IN" dirty="0" smtClean="0"/>
              <a:t>PULMONARY ARTERY INVOLVEMENT</a:t>
            </a:r>
            <a:endParaRPr lang="en-I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a:srcRect/>
          <a:stretch>
            <a:fillRect/>
          </a:stretch>
        </p:blipFill>
        <p:spPr bwMode="auto">
          <a:xfrm>
            <a:off x="1291083" y="1481138"/>
            <a:ext cx="6561834" cy="45259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990600"/>
            <a:ext cx="8229600" cy="5410200"/>
          </a:xfrm>
        </p:spPr>
        <p:txBody>
          <a:bodyPr>
            <a:normAutofit fontScale="85000" lnSpcReduction="20000"/>
          </a:bodyPr>
          <a:lstStyle/>
          <a:p>
            <a:r>
              <a:rPr lang="en-IN" b="1" dirty="0" smtClean="0"/>
              <a:t>~96% FEMALES</a:t>
            </a:r>
          </a:p>
          <a:p>
            <a:endParaRPr lang="en-IN" dirty="0" smtClean="0"/>
          </a:p>
          <a:p>
            <a:r>
              <a:rPr lang="en-IN" dirty="0" smtClean="0"/>
              <a:t>AORTIC ARCH AND BRANCHES ARE INVOLVED MORE OFTEN </a:t>
            </a:r>
            <a:r>
              <a:rPr lang="en-IN" b="1" dirty="0" smtClean="0"/>
              <a:t>(TYPE 1 AND 2A)</a:t>
            </a:r>
          </a:p>
          <a:p>
            <a:endParaRPr lang="en-IN" dirty="0" smtClean="0"/>
          </a:p>
          <a:p>
            <a:r>
              <a:rPr lang="en-IN" dirty="0" smtClean="0"/>
              <a:t>MORE AORTIC REGURGITATION</a:t>
            </a:r>
          </a:p>
          <a:p>
            <a:endParaRPr lang="en-IN" dirty="0" smtClean="0"/>
          </a:p>
          <a:p>
            <a:r>
              <a:rPr lang="en-IN" dirty="0" smtClean="0"/>
              <a:t>PRESENTATION - UL CLAUDICATION AND PULSELESSNESS</a:t>
            </a:r>
          </a:p>
          <a:p>
            <a:endParaRPr lang="en-IN" dirty="0" smtClean="0"/>
          </a:p>
          <a:p>
            <a:r>
              <a:rPr lang="en-IN" dirty="0" smtClean="0"/>
              <a:t>VASCULITIS INVOLVES ASC-TA AND DSC-TA</a:t>
            </a:r>
          </a:p>
          <a:p>
            <a:r>
              <a:rPr lang="en-IN" dirty="0" smtClean="0"/>
              <a:t> </a:t>
            </a:r>
          </a:p>
          <a:p>
            <a:r>
              <a:rPr lang="en-IN" dirty="0" smtClean="0"/>
              <a:t>FORMS MORE COMPLICATED LESIONS AND PROLONGED INFLAMATORY ACTIVITY</a:t>
            </a:r>
          </a:p>
          <a:p>
            <a:endParaRPr lang="en-IN" dirty="0" smtClean="0"/>
          </a:p>
          <a:p>
            <a:r>
              <a:rPr lang="en-IN" b="1" dirty="0" smtClean="0"/>
              <a:t>HLA B52 AND HLA B29</a:t>
            </a:r>
            <a:endParaRPr lang="en-IN" b="1" dirty="0"/>
          </a:p>
        </p:txBody>
      </p:sp>
      <p:sp>
        <p:nvSpPr>
          <p:cNvPr id="7" name="Title 6"/>
          <p:cNvSpPr>
            <a:spLocks noGrp="1"/>
          </p:cNvSpPr>
          <p:nvPr>
            <p:ph type="title"/>
          </p:nvPr>
        </p:nvSpPr>
        <p:spPr>
          <a:xfrm>
            <a:off x="457200" y="228600"/>
            <a:ext cx="4267200" cy="715962"/>
          </a:xfrm>
        </p:spPr>
        <p:txBody>
          <a:bodyPr>
            <a:normAutofit fontScale="90000"/>
          </a:bodyPr>
          <a:lstStyle/>
          <a:p>
            <a:r>
              <a:rPr lang="en-IN" dirty="0" smtClean="0"/>
              <a:t>JAPANESE  - TA</a:t>
            </a:r>
            <a:endParaRPr lang="en-IN"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219200"/>
            <a:ext cx="8229600" cy="5029200"/>
          </a:xfrm>
        </p:spPr>
        <p:txBody>
          <a:bodyPr>
            <a:normAutofit fontScale="92500" lnSpcReduction="10000"/>
          </a:bodyPr>
          <a:lstStyle/>
          <a:p>
            <a:r>
              <a:rPr lang="en-IN" b="1" dirty="0" smtClean="0"/>
              <a:t>ONLY 63% FEMALES</a:t>
            </a:r>
          </a:p>
          <a:p>
            <a:endParaRPr lang="en-IN" dirty="0" smtClean="0"/>
          </a:p>
          <a:p>
            <a:r>
              <a:rPr lang="en-IN" dirty="0" smtClean="0"/>
              <a:t>ABDOMINAL AORTA AND RENAL ARTERY INVOLVEMENT COMMON </a:t>
            </a:r>
            <a:r>
              <a:rPr lang="en-IN" b="1" dirty="0" smtClean="0"/>
              <a:t>(TYPE 4)</a:t>
            </a:r>
          </a:p>
          <a:p>
            <a:endParaRPr lang="en-IN" dirty="0" smtClean="0"/>
          </a:p>
          <a:p>
            <a:r>
              <a:rPr lang="en-IN" dirty="0" smtClean="0"/>
              <a:t>MC PRESENTATION IS HYPERTENSION</a:t>
            </a:r>
          </a:p>
          <a:p>
            <a:endParaRPr lang="en-IN" dirty="0" smtClean="0"/>
          </a:p>
          <a:p>
            <a:r>
              <a:rPr lang="en-IN" dirty="0" smtClean="0"/>
              <a:t>VASCULITIS INVOLVES ABD AORTA AND LOWER INFLAMATORY ACTIVITY</a:t>
            </a:r>
          </a:p>
          <a:p>
            <a:r>
              <a:rPr lang="en-IN" dirty="0" smtClean="0"/>
              <a:t> </a:t>
            </a:r>
          </a:p>
          <a:p>
            <a:r>
              <a:rPr lang="en-IN" dirty="0" smtClean="0"/>
              <a:t>LESS COMPLICATED LESIONS AND EXTENSION TO THORACIC AORTA AFTER ONE OR TWO DECADES</a:t>
            </a:r>
          </a:p>
          <a:p>
            <a:endParaRPr lang="en-IN" dirty="0"/>
          </a:p>
        </p:txBody>
      </p:sp>
      <p:sp>
        <p:nvSpPr>
          <p:cNvPr id="7" name="Title 6"/>
          <p:cNvSpPr>
            <a:spLocks noGrp="1"/>
          </p:cNvSpPr>
          <p:nvPr>
            <p:ph type="title"/>
          </p:nvPr>
        </p:nvSpPr>
        <p:spPr>
          <a:xfrm>
            <a:off x="457200" y="274638"/>
            <a:ext cx="4038600" cy="792162"/>
          </a:xfrm>
        </p:spPr>
        <p:txBody>
          <a:bodyPr>
            <a:normAutofit/>
          </a:bodyPr>
          <a:lstStyle/>
          <a:p>
            <a:r>
              <a:rPr lang="en-IN" dirty="0" smtClean="0"/>
              <a:t>INDIAN - TA</a:t>
            </a:r>
            <a:endParaRPr lang="en-IN"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6146" name="Picture 2"/>
          <p:cNvPicPr>
            <a:picLocks noGrp="1" noChangeAspect="1" noChangeArrowheads="1"/>
          </p:cNvPicPr>
          <p:nvPr>
            <p:ph idx="1"/>
          </p:nvPr>
        </p:nvPicPr>
        <p:blipFill>
          <a:blip r:embed="rId2"/>
          <a:srcRect/>
          <a:stretch>
            <a:fillRect/>
          </a:stretch>
        </p:blipFill>
        <p:spPr bwMode="auto">
          <a:xfrm>
            <a:off x="381000" y="1600200"/>
            <a:ext cx="8305800" cy="3810000"/>
          </a:xfrm>
          <a:prstGeom prst="rect">
            <a:avLst/>
          </a:prstGeom>
          <a:noFill/>
          <a:ln w="6350" cmpd="sng">
            <a:solidFill>
              <a:schemeClr val="tx1"/>
            </a:solidFill>
            <a:miter lim="800000"/>
            <a:headEnd/>
            <a:tailEnd/>
          </a:ln>
          <a:effectLst/>
        </p:spPr>
      </p:pic>
      <p:sp>
        <p:nvSpPr>
          <p:cNvPr id="5" name="Rectangle 4"/>
          <p:cNvSpPr/>
          <p:nvPr/>
        </p:nvSpPr>
        <p:spPr>
          <a:xfrm>
            <a:off x="533400" y="3429000"/>
            <a:ext cx="990600" cy="3810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6781800" y="3429000"/>
            <a:ext cx="457200" cy="3810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33400" y="3810000"/>
            <a:ext cx="990600" cy="3810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2133600" y="3733800"/>
            <a:ext cx="457200" cy="3810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620000" y="2286000"/>
            <a:ext cx="990600" cy="28956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76399"/>
          <a:ext cx="8229600" cy="1849120"/>
        </p:xfrm>
        <a:graphic>
          <a:graphicData uri="http://schemas.openxmlformats.org/drawingml/2006/table">
            <a:tbl>
              <a:tblPr firstRow="1" bandRow="1">
                <a:tableStyleId>{5C22544A-7EE6-4342-B048-85BDC9FD1C3A}</a:tableStyleId>
              </a:tblPr>
              <a:tblGrid>
                <a:gridCol w="1371600"/>
                <a:gridCol w="6858000"/>
              </a:tblGrid>
              <a:tr h="175578">
                <a:tc>
                  <a:txBody>
                    <a:bodyPr/>
                    <a:lstStyle/>
                    <a:p>
                      <a:r>
                        <a:rPr lang="en-IN" dirty="0" smtClean="0"/>
                        <a:t>STAGE</a:t>
                      </a:r>
                      <a:endParaRPr lang="en-IN" dirty="0"/>
                    </a:p>
                  </a:txBody>
                  <a:tcPr/>
                </a:tc>
                <a:tc>
                  <a:txBody>
                    <a:bodyPr/>
                    <a:lstStyle/>
                    <a:p>
                      <a:r>
                        <a:rPr lang="en-IN" dirty="0" smtClean="0"/>
                        <a:t>CLINICAL</a:t>
                      </a:r>
                      <a:r>
                        <a:rPr lang="en-IN" baseline="0" dirty="0" smtClean="0"/>
                        <a:t> FEATURES</a:t>
                      </a:r>
                      <a:endParaRPr lang="en-IN" dirty="0"/>
                    </a:p>
                  </a:txBody>
                  <a:tcPr/>
                </a:tc>
              </a:tr>
              <a:tr h="370840">
                <a:tc>
                  <a:txBody>
                    <a:bodyPr/>
                    <a:lstStyle/>
                    <a:p>
                      <a:r>
                        <a:rPr lang="en-IN" dirty="0" smtClean="0"/>
                        <a:t>STAGE 1</a:t>
                      </a:r>
                      <a:endParaRPr lang="en-IN" dirty="0"/>
                    </a:p>
                  </a:txBody>
                  <a:tcPr/>
                </a:tc>
                <a:tc>
                  <a:txBody>
                    <a:bodyPr/>
                    <a:lstStyle/>
                    <a:p>
                      <a:r>
                        <a:rPr lang="en-IN" dirty="0" smtClean="0"/>
                        <a:t>UNCOMPICATED DISEASE</a:t>
                      </a:r>
                      <a:endParaRPr lang="en-IN" dirty="0"/>
                    </a:p>
                  </a:txBody>
                  <a:tcPr/>
                </a:tc>
              </a:tr>
              <a:tr h="370840">
                <a:tc>
                  <a:txBody>
                    <a:bodyPr/>
                    <a:lstStyle/>
                    <a:p>
                      <a:r>
                        <a:rPr lang="en-IN" dirty="0" smtClean="0"/>
                        <a:t>STAGE</a:t>
                      </a:r>
                      <a:r>
                        <a:rPr lang="en-IN" baseline="0" dirty="0" smtClean="0"/>
                        <a:t> 2A</a:t>
                      </a:r>
                      <a:endParaRPr lang="en-IN" dirty="0"/>
                    </a:p>
                  </a:txBody>
                  <a:tcPr/>
                </a:tc>
                <a:tc>
                  <a:txBody>
                    <a:bodyPr/>
                    <a:lstStyle/>
                    <a:p>
                      <a:r>
                        <a:rPr lang="en-IN" dirty="0" smtClean="0"/>
                        <a:t>MILD/</a:t>
                      </a:r>
                      <a:r>
                        <a:rPr lang="en-IN" baseline="0" dirty="0" smtClean="0"/>
                        <a:t> MODERATE SINGLE COMPLICATION</a:t>
                      </a:r>
                      <a:endParaRPr lang="en-IN" dirty="0"/>
                    </a:p>
                  </a:txBody>
                  <a:tcPr/>
                </a:tc>
              </a:tr>
              <a:tr h="370840">
                <a:tc>
                  <a:txBody>
                    <a:bodyPr/>
                    <a:lstStyle/>
                    <a:p>
                      <a:r>
                        <a:rPr lang="en-IN" dirty="0" smtClean="0"/>
                        <a:t>STAGE 2B</a:t>
                      </a:r>
                      <a:endParaRPr lang="en-IN" dirty="0"/>
                    </a:p>
                  </a:txBody>
                  <a:tcPr/>
                </a:tc>
                <a:tc>
                  <a:txBody>
                    <a:bodyPr/>
                    <a:lstStyle/>
                    <a:p>
                      <a:r>
                        <a:rPr lang="en-IN" dirty="0" smtClean="0"/>
                        <a:t>SEVERE SINGLE COMPLICATION</a:t>
                      </a:r>
                      <a:endParaRPr lang="en-IN" dirty="0"/>
                    </a:p>
                  </a:txBody>
                  <a:tcPr/>
                </a:tc>
              </a:tr>
              <a:tr h="370840">
                <a:tc>
                  <a:txBody>
                    <a:bodyPr/>
                    <a:lstStyle/>
                    <a:p>
                      <a:r>
                        <a:rPr lang="en-IN" dirty="0" smtClean="0"/>
                        <a:t>STAGE 3</a:t>
                      </a:r>
                      <a:endParaRPr lang="en-IN" dirty="0"/>
                    </a:p>
                  </a:txBody>
                  <a:tcPr/>
                </a:tc>
                <a:tc>
                  <a:txBody>
                    <a:bodyPr/>
                    <a:lstStyle/>
                    <a:p>
                      <a:r>
                        <a:rPr lang="en-IN" dirty="0" smtClean="0"/>
                        <a:t>TWO OR MORE COMPLICATIONS</a:t>
                      </a:r>
                      <a:endParaRPr lang="en-IN" dirty="0"/>
                    </a:p>
                  </a:txBody>
                  <a:tcPr/>
                </a:tc>
              </a:tr>
            </a:tbl>
          </a:graphicData>
        </a:graphic>
      </p:graphicFrame>
      <p:sp>
        <p:nvSpPr>
          <p:cNvPr id="3" name="Title 2"/>
          <p:cNvSpPr>
            <a:spLocks noGrp="1"/>
          </p:cNvSpPr>
          <p:nvPr>
            <p:ph type="title"/>
          </p:nvPr>
        </p:nvSpPr>
        <p:spPr/>
        <p:txBody>
          <a:bodyPr>
            <a:normAutofit fontScale="90000"/>
          </a:bodyPr>
          <a:lstStyle/>
          <a:p>
            <a:r>
              <a:rPr lang="en-IN" dirty="0" smtClean="0"/>
              <a:t>ISHIKAWA CLINICAL CLASSIFICATION OF TA</a:t>
            </a:r>
            <a:endParaRPr lang="en-IN" dirty="0"/>
          </a:p>
        </p:txBody>
      </p:sp>
      <p:sp>
        <p:nvSpPr>
          <p:cNvPr id="5" name="TextBox 4"/>
          <p:cNvSpPr txBox="1"/>
          <p:nvPr/>
        </p:nvSpPr>
        <p:spPr>
          <a:xfrm>
            <a:off x="381000" y="3581400"/>
            <a:ext cx="8229600" cy="2308324"/>
          </a:xfrm>
          <a:prstGeom prst="rect">
            <a:avLst/>
          </a:prstGeom>
          <a:noFill/>
        </p:spPr>
        <p:txBody>
          <a:bodyPr wrap="square" rtlCol="0">
            <a:spAutoFit/>
          </a:bodyPr>
          <a:lstStyle/>
          <a:p>
            <a:pPr>
              <a:buFont typeface="Arial" pitchFamily="34" charset="0"/>
              <a:buChar char="•"/>
            </a:pPr>
            <a:r>
              <a:rPr lang="en-IN" sz="2000" dirty="0" smtClean="0"/>
              <a:t>NORMAL OR ELEVATED ESR WITH OR WITHOUT PULMONARY INVOLVEMENT</a:t>
            </a:r>
          </a:p>
          <a:p>
            <a:pPr>
              <a:buFont typeface="Arial" pitchFamily="34" charset="0"/>
              <a:buChar char="•"/>
            </a:pPr>
            <a:endParaRPr lang="en-IN" sz="2000" dirty="0" smtClean="0"/>
          </a:p>
          <a:p>
            <a:pPr>
              <a:buFont typeface="Arial" pitchFamily="34" charset="0"/>
              <a:buChar char="•"/>
            </a:pPr>
            <a:r>
              <a:rPr lang="en-IN" sz="2800" dirty="0" smtClean="0"/>
              <a:t>4 COMPLICATIONS</a:t>
            </a:r>
          </a:p>
          <a:p>
            <a:pPr lvl="1">
              <a:buFont typeface="Arial" pitchFamily="34" charset="0"/>
              <a:buChar char="•"/>
            </a:pPr>
            <a:r>
              <a:rPr lang="en-IN" sz="2800" dirty="0" smtClean="0"/>
              <a:t>RETINOPATHY, SECONDARY HTN, AR AND ANEURYSM FORMATION</a:t>
            </a:r>
            <a:endParaRPr lang="en-IN"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533400" y="1343737"/>
            <a:ext cx="7995597" cy="4752263"/>
          </a:xfrm>
          <a:prstGeom prst="rect">
            <a:avLst/>
          </a:prstGeom>
          <a:noFill/>
          <a:ln w="9525">
            <a:noFill/>
            <a:miter lim="800000"/>
            <a:headEnd/>
            <a:tailEnd/>
          </a:ln>
          <a:effectLst/>
        </p:spPr>
      </p:pic>
      <p:sp>
        <p:nvSpPr>
          <p:cNvPr id="3" name="Title 2"/>
          <p:cNvSpPr>
            <a:spLocks noGrp="1"/>
          </p:cNvSpPr>
          <p:nvPr>
            <p:ph type="title"/>
          </p:nvPr>
        </p:nvSpPr>
        <p:spPr/>
        <p:txBody>
          <a:bodyPr/>
          <a:lstStyle/>
          <a:p>
            <a:endParaRPr lang="en-IN"/>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N" dirty="0" smtClean="0"/>
              <a:t>ISHIKAWA ET AL </a:t>
            </a:r>
          </a:p>
          <a:p>
            <a:pPr lvl="1"/>
            <a:r>
              <a:rPr lang="en-IN" dirty="0" smtClean="0"/>
              <a:t>SURVIVAL AT 5 YEARS AFTER DIAGNOSIS 83.1%</a:t>
            </a:r>
          </a:p>
          <a:p>
            <a:pPr lvl="1"/>
            <a:endParaRPr lang="en-IN" dirty="0" smtClean="0"/>
          </a:p>
          <a:p>
            <a:r>
              <a:rPr lang="en-IN" dirty="0" smtClean="0"/>
              <a:t>CARDIAC FAILURE -  MCC OF DEATH</a:t>
            </a:r>
          </a:p>
          <a:p>
            <a:endParaRPr lang="en-IN" dirty="0" smtClean="0"/>
          </a:p>
          <a:p>
            <a:r>
              <a:rPr lang="en-IN" dirty="0" smtClean="0"/>
              <a:t>CHILDHOOD ONSET WORSE PROGNOSIS ESP WHEN A/W DCM</a:t>
            </a:r>
          </a:p>
          <a:p>
            <a:endParaRPr lang="en-IN" dirty="0" smtClean="0"/>
          </a:p>
          <a:p>
            <a:r>
              <a:rPr lang="en-IN" dirty="0" smtClean="0"/>
              <a:t>A FAILED ANGIOPLASTY IMPLICATES HIGH MORTALITY</a:t>
            </a:r>
            <a:endParaRPr lang="en-IN" dirty="0"/>
          </a:p>
        </p:txBody>
      </p:sp>
      <p:sp>
        <p:nvSpPr>
          <p:cNvPr id="3" name="Title 2"/>
          <p:cNvSpPr>
            <a:spLocks noGrp="1"/>
          </p:cNvSpPr>
          <p:nvPr>
            <p:ph type="title"/>
          </p:nvPr>
        </p:nvSpPr>
        <p:spPr/>
        <p:txBody>
          <a:bodyPr/>
          <a:lstStyle/>
          <a:p>
            <a:r>
              <a:rPr lang="en-IN" dirty="0" smtClean="0"/>
              <a:t>NATURAL HISTORY</a:t>
            </a:r>
            <a:endParaRPr lang="en-IN"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IN" dirty="0" smtClean="0"/>
              <a:t>88 PTS - MEAN AGE ~24YRS</a:t>
            </a:r>
          </a:p>
          <a:p>
            <a:r>
              <a:rPr lang="en-IN" dirty="0" smtClean="0"/>
              <a:t>38.6% WERE MEN (HIGHER)</a:t>
            </a:r>
          </a:p>
          <a:p>
            <a:endParaRPr lang="en-IN" dirty="0" smtClean="0"/>
          </a:p>
          <a:p>
            <a:r>
              <a:rPr lang="en-IN" dirty="0" smtClean="0"/>
              <a:t>AT 10 YRS </a:t>
            </a:r>
          </a:p>
          <a:p>
            <a:pPr lvl="1"/>
            <a:r>
              <a:rPr lang="en-IN" dirty="0" smtClean="0"/>
              <a:t>OVERALL SURVIVAL – 80% </a:t>
            </a:r>
          </a:p>
          <a:p>
            <a:pPr lvl="1"/>
            <a:r>
              <a:rPr lang="en-IN" dirty="0" smtClean="0"/>
              <a:t>EVENT FREE SURVIVAL - 61%</a:t>
            </a:r>
          </a:p>
          <a:p>
            <a:pPr lvl="1"/>
            <a:endParaRPr lang="en-IN" dirty="0" smtClean="0"/>
          </a:p>
          <a:p>
            <a:r>
              <a:rPr lang="en-IN" dirty="0" smtClean="0"/>
              <a:t>GRPS 1 AN 2A HIGHER EVENT FREE SURVIVAL RATE THAN  GRPS 2B AND 3</a:t>
            </a:r>
          </a:p>
          <a:p>
            <a:endParaRPr lang="en-IN" dirty="0" smtClean="0"/>
          </a:p>
          <a:p>
            <a:r>
              <a:rPr lang="en-IN" dirty="0" smtClean="0"/>
              <a:t>PREDICTORS OF DEATH OR MAJOR EVENT</a:t>
            </a:r>
          </a:p>
          <a:p>
            <a:pPr lvl="1"/>
            <a:r>
              <a:rPr lang="en-IN" dirty="0" smtClean="0"/>
              <a:t>SEVERE HYPERTENSION, </a:t>
            </a:r>
          </a:p>
          <a:p>
            <a:pPr lvl="1"/>
            <a:r>
              <a:rPr lang="en-IN" dirty="0" smtClean="0"/>
              <a:t>SEVERE FUNCTIONAL DISABILITY, </a:t>
            </a:r>
          </a:p>
          <a:p>
            <a:pPr lvl="1"/>
            <a:r>
              <a:rPr lang="en-IN" dirty="0" smtClean="0"/>
              <a:t>CARDIAC INOLVEMENT(CARDIOMEGALY, LVH IN ECG AND LV DYSFUNCTION )</a:t>
            </a:r>
          </a:p>
        </p:txBody>
      </p:sp>
      <p:sp>
        <p:nvSpPr>
          <p:cNvPr id="3" name="Title 2"/>
          <p:cNvSpPr>
            <a:spLocks noGrp="1"/>
          </p:cNvSpPr>
          <p:nvPr>
            <p:ph type="title"/>
          </p:nvPr>
        </p:nvSpPr>
        <p:spPr/>
        <p:txBody>
          <a:bodyPr/>
          <a:lstStyle/>
          <a:p>
            <a:r>
              <a:rPr lang="en-IN" dirty="0" smtClean="0"/>
              <a:t>SUBRAMANIYAM ET AL</a:t>
            </a:r>
            <a:endParaRPr lang="en-IN" dirty="0"/>
          </a:p>
        </p:txBody>
      </p:sp>
      <p:sp>
        <p:nvSpPr>
          <p:cNvPr id="4" name="TextBox 3"/>
          <p:cNvSpPr txBox="1"/>
          <p:nvPr/>
        </p:nvSpPr>
        <p:spPr>
          <a:xfrm>
            <a:off x="7010400" y="304800"/>
            <a:ext cx="1752600" cy="369332"/>
          </a:xfrm>
          <a:prstGeom prst="rect">
            <a:avLst/>
          </a:prstGeom>
          <a:noFill/>
        </p:spPr>
        <p:txBody>
          <a:bodyPr wrap="square" rtlCol="0">
            <a:spAutoFit/>
          </a:bodyPr>
          <a:lstStyle/>
          <a:p>
            <a:r>
              <a:rPr lang="en-IN" dirty="0" smtClean="0"/>
              <a:t>SRI CHITRA</a:t>
            </a:r>
            <a:endParaRPr lang="en-IN"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ANATOMIC TYPE OF ARTERITIS AND PATHOLOGIC TYPE OF LESION </a:t>
            </a:r>
          </a:p>
          <a:p>
            <a:endParaRPr lang="en-IN" dirty="0" smtClean="0"/>
          </a:p>
          <a:p>
            <a:r>
              <a:rPr lang="en-IN" dirty="0" smtClean="0"/>
              <a:t>STENOTIC OR ANEURYSMAL </a:t>
            </a:r>
          </a:p>
          <a:p>
            <a:endParaRPr lang="en-IN" dirty="0" smtClean="0"/>
          </a:p>
          <a:p>
            <a:r>
              <a:rPr lang="en-IN" dirty="0" smtClean="0"/>
              <a:t>DID NOT AFFECT THE EVENT FREE SURVIVAL</a:t>
            </a:r>
          </a:p>
        </p:txBody>
      </p:sp>
      <p:sp>
        <p:nvSpPr>
          <p:cNvPr id="3" name="Title 2"/>
          <p:cNvSpPr>
            <a:spLocks noGrp="1"/>
          </p:cNvSpPr>
          <p:nvPr>
            <p:ph type="title"/>
          </p:nvPr>
        </p:nvSpPr>
        <p:spPr/>
        <p:txBody>
          <a:bodyPr/>
          <a:lstStyle/>
          <a:p>
            <a:endParaRPr lang="en-IN"/>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tretch>
            <a:fillRect/>
          </a:stretch>
        </p:blipFill>
        <p:spPr bwMode="auto">
          <a:xfrm>
            <a:off x="2477152" y="1481138"/>
            <a:ext cx="4189696" cy="4525962"/>
          </a:xfrm>
          <a:prstGeom prst="rect">
            <a:avLst/>
          </a:prstGeom>
          <a:noFill/>
          <a:ln w="9525">
            <a:noFill/>
            <a:miter lim="800000"/>
            <a:headEnd/>
            <a:tailEnd/>
          </a:ln>
          <a:effectLst/>
        </p:spPr>
      </p:pic>
      <p:sp>
        <p:nvSpPr>
          <p:cNvPr id="3" name="Title 2"/>
          <p:cNvSpPr>
            <a:spLocks noGrp="1"/>
          </p:cNvSpPr>
          <p:nvPr>
            <p:ph type="title"/>
          </p:nvPr>
        </p:nvSpPr>
        <p:spPr/>
        <p:txBody>
          <a:bodyPr/>
          <a:lstStyle/>
          <a:p>
            <a:endParaRPr lang="en-IN"/>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953000"/>
          </a:xfrm>
        </p:spPr>
        <p:txBody>
          <a:bodyPr>
            <a:normAutofit fontScale="92500" lnSpcReduction="20000"/>
          </a:bodyPr>
          <a:lstStyle/>
          <a:p>
            <a:r>
              <a:rPr lang="en-IN" dirty="0" smtClean="0"/>
              <a:t>MC MANIFESTATION IS TORTUOSITY AND DILATION OF RETINAL VEINS WITH SLOW BLOOD CIRCULATION</a:t>
            </a:r>
          </a:p>
          <a:p>
            <a:endParaRPr lang="en-IN" dirty="0" smtClean="0"/>
          </a:p>
          <a:p>
            <a:r>
              <a:rPr lang="en-IN" dirty="0" smtClean="0"/>
              <a:t>FFA- DELAYED FILLING OF CHOROIDAL AND RETINAL CIRCULATIONS</a:t>
            </a:r>
          </a:p>
          <a:p>
            <a:endParaRPr lang="en-IN" dirty="0" smtClean="0"/>
          </a:p>
          <a:p>
            <a:r>
              <a:rPr lang="en-IN" dirty="0" smtClean="0"/>
              <a:t>HYPOPERFUSIVE</a:t>
            </a:r>
          </a:p>
          <a:p>
            <a:pPr lvl="1"/>
            <a:r>
              <a:rPr lang="en-IN" dirty="0" smtClean="0"/>
              <a:t>ISCHEMIC OCULAR SYNDROME</a:t>
            </a:r>
          </a:p>
          <a:p>
            <a:pPr lvl="1"/>
            <a:r>
              <a:rPr lang="en-IN" dirty="0" smtClean="0"/>
              <a:t>AION - CRAO</a:t>
            </a:r>
          </a:p>
          <a:p>
            <a:pPr lvl="1"/>
            <a:endParaRPr lang="en-IN" dirty="0" smtClean="0"/>
          </a:p>
          <a:p>
            <a:r>
              <a:rPr lang="en-IN" dirty="0" smtClean="0"/>
              <a:t>HYPERTENSIVE</a:t>
            </a:r>
          </a:p>
          <a:p>
            <a:pPr lvl="1"/>
            <a:r>
              <a:rPr lang="en-IN" dirty="0" smtClean="0"/>
              <a:t>EXUDATIVE RETINOPATHY</a:t>
            </a:r>
          </a:p>
          <a:p>
            <a:pPr lvl="1"/>
            <a:r>
              <a:rPr lang="en-IN" dirty="0" smtClean="0"/>
              <a:t>RETINAL DETATCHMENT</a:t>
            </a:r>
          </a:p>
          <a:p>
            <a:pPr lvl="1"/>
            <a:r>
              <a:rPr lang="en-IN" dirty="0" smtClean="0"/>
              <a:t> PAPILLOEDEMA</a:t>
            </a:r>
          </a:p>
          <a:p>
            <a:pPr lvl="1"/>
            <a:endParaRPr lang="en-IN" dirty="0"/>
          </a:p>
        </p:txBody>
      </p:sp>
      <p:sp>
        <p:nvSpPr>
          <p:cNvPr id="3" name="Title 2"/>
          <p:cNvSpPr>
            <a:spLocks noGrp="1"/>
          </p:cNvSpPr>
          <p:nvPr>
            <p:ph type="title"/>
          </p:nvPr>
        </p:nvSpPr>
        <p:spPr/>
        <p:txBody>
          <a:bodyPr/>
          <a:lstStyle/>
          <a:p>
            <a:r>
              <a:rPr lang="en-IN" dirty="0" smtClean="0"/>
              <a:t>OCULAR MANIFESTATIONS</a:t>
            </a:r>
            <a:endParaRPr lang="en-I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330891"/>
          </a:xfrm>
        </p:spPr>
        <p:txBody>
          <a:bodyPr>
            <a:normAutofit fontScale="92500"/>
          </a:bodyPr>
          <a:lstStyle/>
          <a:p>
            <a:r>
              <a:rPr lang="en-IN" dirty="0" smtClean="0"/>
              <a:t>1908 - TAKAYASU FIRST CASE REPORT</a:t>
            </a:r>
          </a:p>
          <a:p>
            <a:endParaRPr lang="en-IN" dirty="0" smtClean="0"/>
          </a:p>
          <a:p>
            <a:r>
              <a:rPr lang="en-IN" dirty="0" smtClean="0"/>
              <a:t>ONISHI - PULSELESSNESS</a:t>
            </a:r>
          </a:p>
          <a:p>
            <a:endParaRPr lang="en-IN" dirty="0" smtClean="0"/>
          </a:p>
          <a:p>
            <a:r>
              <a:rPr lang="en-IN" dirty="0" smtClean="0"/>
              <a:t>27 OCT 1939 - DEPT OF PSYCHIATRY, TOKYO - DEATH DUE TO HF – AUTOPSY – PANARTERITIS OF AORTA, B/L CCA AND LT SCA</a:t>
            </a:r>
          </a:p>
          <a:p>
            <a:endParaRPr lang="en-IN" dirty="0" smtClean="0"/>
          </a:p>
          <a:p>
            <a:r>
              <a:rPr lang="en-IN" dirty="0" smtClean="0"/>
              <a:t>FROVIG - CASE REPORT OF WOMAN WITH B/L CAROTID PULSE OBLITERATION</a:t>
            </a:r>
          </a:p>
          <a:p>
            <a:endParaRPr lang="en-IN" dirty="0" smtClean="0"/>
          </a:p>
        </p:txBody>
      </p:sp>
      <p:sp>
        <p:nvSpPr>
          <p:cNvPr id="3" name="Title 2"/>
          <p:cNvSpPr>
            <a:spLocks noGrp="1"/>
          </p:cNvSpPr>
          <p:nvPr>
            <p:ph type="title"/>
          </p:nvPr>
        </p:nvSpPr>
        <p:spPr>
          <a:xfrm>
            <a:off x="457200" y="274638"/>
            <a:ext cx="7924800" cy="1020762"/>
          </a:xfrm>
        </p:spPr>
        <p:txBody>
          <a:bodyPr>
            <a:normAutofit/>
          </a:bodyPr>
          <a:lstStyle/>
          <a:p>
            <a:r>
              <a:rPr lang="en-IN" dirty="0" smtClean="0"/>
              <a:t>HISTORY</a:t>
            </a:r>
            <a:endParaRPr lang="en-I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HYPERTENSIVE RETINOPATHY</a:t>
            </a:r>
          </a:p>
          <a:p>
            <a:pPr lvl="1"/>
            <a:endParaRPr lang="en-IN" dirty="0" smtClean="0"/>
          </a:p>
          <a:p>
            <a:pPr lvl="1"/>
            <a:r>
              <a:rPr lang="en-IN" b="1" dirty="0" smtClean="0"/>
              <a:t>KEITH WAGNER CLASSIFICATION</a:t>
            </a:r>
          </a:p>
          <a:p>
            <a:pPr lvl="2"/>
            <a:r>
              <a:rPr lang="en-IN" dirty="0" smtClean="0"/>
              <a:t>ARTERIOLAR NARROWING, AV CROSSING CHANGES, COPPER WIRING, EXUDATES, SILVER WIRING AND PAPILLOEDEMA</a:t>
            </a:r>
          </a:p>
          <a:p>
            <a:pPr lvl="2"/>
            <a:endParaRPr lang="en-IN" dirty="0" smtClean="0"/>
          </a:p>
          <a:p>
            <a:r>
              <a:rPr lang="en-IN" dirty="0" smtClean="0"/>
              <a:t>NON HYPERTENSIVE / ISCHAEMIC RETINOPATHY CLASSIFICATION</a:t>
            </a:r>
          </a:p>
          <a:p>
            <a:pPr lvl="2"/>
            <a:r>
              <a:rPr lang="en-IN" b="1" dirty="0" smtClean="0"/>
              <a:t>UYAMA AND ASAYAMA</a:t>
            </a:r>
            <a:endParaRPr lang="en-IN" b="1" dirty="0"/>
          </a:p>
        </p:txBody>
      </p:sp>
      <p:sp>
        <p:nvSpPr>
          <p:cNvPr id="3" name="Title 2"/>
          <p:cNvSpPr>
            <a:spLocks noGrp="1"/>
          </p:cNvSpPr>
          <p:nvPr>
            <p:ph type="title"/>
          </p:nvPr>
        </p:nvSpPr>
        <p:spPr/>
        <p:txBody>
          <a:bodyPr/>
          <a:lstStyle/>
          <a:p>
            <a:r>
              <a:rPr lang="en-IN" dirty="0" smtClean="0"/>
              <a:t>OCULAR MANIFESTATIONS</a:t>
            </a:r>
            <a:endParaRPr lang="en-IN"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IN" dirty="0" smtClean="0"/>
              <a:t>STAGE 1 – DILATION OF SMALL VESSELS</a:t>
            </a:r>
          </a:p>
          <a:p>
            <a:r>
              <a:rPr lang="en-IN" dirty="0" smtClean="0"/>
              <a:t>STAGE 2 – MICROANEURYSM FORMATION</a:t>
            </a:r>
          </a:p>
          <a:p>
            <a:r>
              <a:rPr lang="en-IN" dirty="0" smtClean="0"/>
              <a:t>STAGE 3 –  WREATH LIKE ARTERIO VENOUS ANASTAMOSIS SURROUNDING OPTIC PAPILLAE</a:t>
            </a:r>
          </a:p>
          <a:p>
            <a:r>
              <a:rPr lang="en-IN" dirty="0" smtClean="0"/>
              <a:t>STAGE 4 – CATARACT, SECONDARY GLAUCOMA, NEOVASCULARISATION, PROLIFERATIVE RETINOPATHY, VITREOUS HMG</a:t>
            </a:r>
          </a:p>
          <a:p>
            <a:endParaRPr lang="en-IN" dirty="0" smtClean="0"/>
          </a:p>
          <a:p>
            <a:r>
              <a:rPr lang="en-IN" dirty="0" smtClean="0"/>
              <a:t>MILD :		STAGE 1</a:t>
            </a:r>
          </a:p>
          <a:p>
            <a:r>
              <a:rPr lang="en-IN" dirty="0" smtClean="0"/>
              <a:t>MODERATE:	STAGE 2</a:t>
            </a:r>
          </a:p>
          <a:p>
            <a:r>
              <a:rPr lang="en-IN" dirty="0" smtClean="0"/>
              <a:t>SEVERE:		STAGE 3 AND 4</a:t>
            </a:r>
            <a:endParaRPr lang="en-IN" dirty="0"/>
          </a:p>
        </p:txBody>
      </p:sp>
      <p:sp>
        <p:nvSpPr>
          <p:cNvPr id="3" name="Title 2"/>
          <p:cNvSpPr>
            <a:spLocks noGrp="1"/>
          </p:cNvSpPr>
          <p:nvPr>
            <p:ph type="title"/>
          </p:nvPr>
        </p:nvSpPr>
        <p:spPr/>
        <p:txBody>
          <a:bodyPr>
            <a:normAutofit fontScale="90000"/>
          </a:bodyPr>
          <a:lstStyle/>
          <a:p>
            <a:r>
              <a:rPr lang="en-IN" dirty="0" smtClean="0"/>
              <a:t>UYAMA AND ASAYAMA CLASSIFIACTION OF RETINOPATHY</a:t>
            </a:r>
            <a:endParaRPr lang="en-IN"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smtClean="0"/>
              <a:t>CASE REPORT</a:t>
            </a:r>
            <a:endParaRPr lang="en-IN" dirty="0"/>
          </a:p>
        </p:txBody>
      </p:sp>
      <p:pic>
        <p:nvPicPr>
          <p:cNvPr id="7170" name="Picture 2"/>
          <p:cNvPicPr>
            <a:picLocks noGrp="1" noChangeAspect="1" noChangeArrowheads="1"/>
          </p:cNvPicPr>
          <p:nvPr>
            <p:ph idx="1"/>
          </p:nvPr>
        </p:nvPicPr>
        <p:blipFill>
          <a:blip r:embed="rId2"/>
          <a:srcRect/>
          <a:stretch>
            <a:fillRect/>
          </a:stretch>
        </p:blipFill>
        <p:spPr bwMode="auto">
          <a:xfrm>
            <a:off x="533400" y="1143000"/>
            <a:ext cx="8077200" cy="5365155"/>
          </a:xfrm>
          <a:prstGeom prst="rect">
            <a:avLst/>
          </a:prstGeom>
          <a:noFill/>
          <a:ln w="9525">
            <a:noFill/>
            <a:miter lim="800000"/>
            <a:headEnd/>
            <a:tailEnd/>
          </a:ln>
          <a:effectLst/>
        </p:spPr>
      </p:pic>
      <p:sp>
        <p:nvSpPr>
          <p:cNvPr id="4" name="TextBox 3"/>
          <p:cNvSpPr txBox="1"/>
          <p:nvPr/>
        </p:nvSpPr>
        <p:spPr>
          <a:xfrm>
            <a:off x="6096000" y="228600"/>
            <a:ext cx="2667000" cy="369332"/>
          </a:xfrm>
          <a:prstGeom prst="rect">
            <a:avLst/>
          </a:prstGeom>
          <a:noFill/>
        </p:spPr>
        <p:txBody>
          <a:bodyPr wrap="square" rtlCol="0">
            <a:spAutoFit/>
          </a:bodyPr>
          <a:lstStyle/>
          <a:p>
            <a:r>
              <a:rPr lang="en-IN" dirty="0" smtClean="0"/>
              <a:t>CMC VELLORE</a:t>
            </a:r>
            <a:endParaRPr lang="en-IN"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RENO VASCULAR HTN</a:t>
            </a:r>
          </a:p>
          <a:p>
            <a:endParaRPr lang="en-IN" dirty="0" smtClean="0"/>
          </a:p>
          <a:p>
            <a:r>
              <a:rPr lang="en-IN" dirty="0" smtClean="0"/>
              <a:t>AORTIC REGURGITATION</a:t>
            </a:r>
          </a:p>
          <a:p>
            <a:endParaRPr lang="en-IN" dirty="0" smtClean="0"/>
          </a:p>
          <a:p>
            <a:r>
              <a:rPr lang="en-IN" dirty="0" smtClean="0"/>
              <a:t>CAROTID ARTERY STENOSIS (DECREASED PERFUSION TO BARORECEPTORS)</a:t>
            </a:r>
          </a:p>
          <a:p>
            <a:endParaRPr lang="en-IN" dirty="0" smtClean="0"/>
          </a:p>
          <a:p>
            <a:r>
              <a:rPr lang="en-IN" dirty="0" smtClean="0"/>
              <a:t>THICKENED AND STIFF AORTA</a:t>
            </a:r>
          </a:p>
        </p:txBody>
      </p:sp>
      <p:sp>
        <p:nvSpPr>
          <p:cNvPr id="3" name="Title 2"/>
          <p:cNvSpPr>
            <a:spLocks noGrp="1"/>
          </p:cNvSpPr>
          <p:nvPr>
            <p:ph type="title"/>
          </p:nvPr>
        </p:nvSpPr>
        <p:spPr/>
        <p:txBody>
          <a:bodyPr>
            <a:normAutofit fontScale="90000"/>
          </a:bodyPr>
          <a:lstStyle/>
          <a:p>
            <a:r>
              <a:rPr lang="en-IN" dirty="0" smtClean="0"/>
              <a:t>CAUSES OF HYPERTENSION IN TA</a:t>
            </a:r>
            <a:endParaRPr lang="en-IN" dirty="0"/>
          </a:p>
        </p:txBody>
      </p:sp>
      <p:sp>
        <p:nvSpPr>
          <p:cNvPr id="4" name="TextBox 3"/>
          <p:cNvSpPr txBox="1"/>
          <p:nvPr/>
        </p:nvSpPr>
        <p:spPr>
          <a:xfrm>
            <a:off x="4800600" y="6324600"/>
            <a:ext cx="3276600" cy="369332"/>
          </a:xfrm>
          <a:prstGeom prst="rect">
            <a:avLst/>
          </a:prstGeom>
          <a:noFill/>
        </p:spPr>
        <p:txBody>
          <a:bodyPr wrap="square" rtlCol="0">
            <a:spAutoFit/>
          </a:bodyPr>
          <a:lstStyle/>
          <a:p>
            <a:r>
              <a:rPr lang="en-IN" dirty="0" smtClean="0"/>
              <a:t>GB PANTH, NEW DELHI</a:t>
            </a:r>
            <a:endParaRPr lang="en-IN"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8194" name="Picture 2"/>
          <p:cNvPicPr>
            <a:picLocks noGrp="1" noChangeAspect="1" noChangeArrowheads="1"/>
          </p:cNvPicPr>
          <p:nvPr>
            <p:ph idx="1"/>
          </p:nvPr>
        </p:nvPicPr>
        <p:blipFill>
          <a:blip r:embed="rId3"/>
          <a:srcRect/>
          <a:stretch>
            <a:fillRect/>
          </a:stretch>
        </p:blipFill>
        <p:spPr bwMode="auto">
          <a:xfrm>
            <a:off x="381000" y="228600"/>
            <a:ext cx="8229600" cy="1476682"/>
          </a:xfrm>
          <a:prstGeom prst="rect">
            <a:avLst/>
          </a:prstGeom>
          <a:noFill/>
          <a:ln w="9525">
            <a:noFill/>
            <a:miter lim="800000"/>
            <a:headEnd/>
            <a:tailEnd/>
          </a:ln>
          <a:effectLst/>
        </p:spPr>
      </p:pic>
      <p:pic>
        <p:nvPicPr>
          <p:cNvPr id="8195" name="Picture 3"/>
          <p:cNvPicPr>
            <a:picLocks noChangeAspect="1" noChangeArrowheads="1"/>
          </p:cNvPicPr>
          <p:nvPr/>
        </p:nvPicPr>
        <p:blipFill>
          <a:blip r:embed="rId4"/>
          <a:srcRect/>
          <a:stretch>
            <a:fillRect/>
          </a:stretch>
        </p:blipFill>
        <p:spPr bwMode="auto">
          <a:xfrm>
            <a:off x="166687" y="1676400"/>
            <a:ext cx="8824913" cy="4410075"/>
          </a:xfrm>
          <a:prstGeom prst="rect">
            <a:avLst/>
          </a:prstGeom>
          <a:noFill/>
          <a:ln w="9525">
            <a:noFill/>
            <a:miter lim="800000"/>
            <a:headEnd/>
            <a:tailEnd/>
          </a:ln>
          <a:effectLst/>
        </p:spPr>
      </p:pic>
      <p:sp>
        <p:nvSpPr>
          <p:cNvPr id="5" name="TextBox 4"/>
          <p:cNvSpPr txBox="1"/>
          <p:nvPr/>
        </p:nvSpPr>
        <p:spPr>
          <a:xfrm>
            <a:off x="5867400" y="838200"/>
            <a:ext cx="2667000" cy="369332"/>
          </a:xfrm>
          <a:prstGeom prst="rect">
            <a:avLst/>
          </a:prstGeom>
          <a:noFill/>
        </p:spPr>
        <p:txBody>
          <a:bodyPr wrap="square" rtlCol="0">
            <a:spAutoFit/>
          </a:bodyPr>
          <a:lstStyle/>
          <a:p>
            <a:r>
              <a:rPr lang="en-IN" dirty="0" smtClean="0"/>
              <a:t>CMC VELLORE</a:t>
            </a:r>
            <a:endParaRPr lang="en-IN"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486400"/>
          </a:xfrm>
        </p:spPr>
        <p:txBody>
          <a:bodyPr>
            <a:normAutofit fontScale="92500" lnSpcReduction="20000"/>
          </a:bodyPr>
          <a:lstStyle/>
          <a:p>
            <a:r>
              <a:rPr lang="en-IN" dirty="0" smtClean="0"/>
              <a:t>AGE&lt;16YRS - NOT AS FREQUENT AS ADULTS</a:t>
            </a:r>
          </a:p>
          <a:p>
            <a:endParaRPr lang="en-IN" dirty="0" smtClean="0"/>
          </a:p>
          <a:p>
            <a:r>
              <a:rPr lang="en-IN" dirty="0" smtClean="0"/>
              <a:t>MORE SEVERE MANIFESTATIONS</a:t>
            </a:r>
          </a:p>
          <a:p>
            <a:endParaRPr lang="en-IN" dirty="0" smtClean="0"/>
          </a:p>
          <a:p>
            <a:r>
              <a:rPr lang="en-IN" dirty="0" smtClean="0"/>
              <a:t>CAN BE A/W MYOCARDITIS AND DCM LIKE PRESENATION</a:t>
            </a:r>
          </a:p>
          <a:p>
            <a:endParaRPr lang="en-IN" dirty="0" smtClean="0"/>
          </a:p>
          <a:p>
            <a:r>
              <a:rPr lang="en-IN" dirty="0" smtClean="0"/>
              <a:t>PRESENTING FEATURES – FEVER, HEADACHE, HTN AND HF</a:t>
            </a:r>
          </a:p>
          <a:p>
            <a:endParaRPr lang="en-IN" dirty="0" smtClean="0"/>
          </a:p>
          <a:p>
            <a:r>
              <a:rPr lang="en-IN" dirty="0" smtClean="0"/>
              <a:t>AN ASOCIATION WITH TUBERCULOSIS POSTULATED BUT NEVER PROVEN</a:t>
            </a:r>
          </a:p>
          <a:p>
            <a:endParaRPr lang="en-IN" dirty="0" smtClean="0"/>
          </a:p>
          <a:p>
            <a:r>
              <a:rPr lang="en-IN" dirty="0" smtClean="0"/>
              <a:t>HIGH RELAPSE RATE - NEEDS AGGRESSIVE IMMUNOSUPPRESSION</a:t>
            </a:r>
            <a:endParaRPr lang="en-IN" dirty="0"/>
          </a:p>
        </p:txBody>
      </p:sp>
      <p:sp>
        <p:nvSpPr>
          <p:cNvPr id="3" name="Title 2"/>
          <p:cNvSpPr>
            <a:spLocks noGrp="1"/>
          </p:cNvSpPr>
          <p:nvPr>
            <p:ph type="title"/>
          </p:nvPr>
        </p:nvSpPr>
        <p:spPr>
          <a:xfrm>
            <a:off x="457200" y="274638"/>
            <a:ext cx="7848600" cy="792162"/>
          </a:xfrm>
        </p:spPr>
        <p:txBody>
          <a:bodyPr>
            <a:normAutofit fontScale="90000"/>
          </a:bodyPr>
          <a:lstStyle/>
          <a:p>
            <a:r>
              <a:rPr lang="en-IN" dirty="0" smtClean="0"/>
              <a:t>CHILDHOOD TAKAYASU [c-TA]</a:t>
            </a:r>
            <a:endParaRPr lang="en-IN"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PREGNANCY DOES NOT EXACERBATE DISEASE</a:t>
            </a:r>
          </a:p>
          <a:p>
            <a:r>
              <a:rPr lang="en-IN" dirty="0" smtClean="0"/>
              <a:t>HTN MANAGEMENT IS ESSENTIAL</a:t>
            </a:r>
          </a:p>
          <a:p>
            <a:r>
              <a:rPr lang="en-IN" dirty="0" smtClean="0"/>
              <a:t>MATERNAL COMPLICATIONS</a:t>
            </a:r>
          </a:p>
          <a:p>
            <a:pPr lvl="1"/>
            <a:r>
              <a:rPr lang="en-IN" dirty="0" smtClean="0"/>
              <a:t>PRE ECLAMPSIA, ECLAMPSIA, CHF, PROGRESSIVE RENAL IMPAIRMENT</a:t>
            </a:r>
          </a:p>
          <a:p>
            <a:pPr lvl="1"/>
            <a:r>
              <a:rPr lang="en-IN" dirty="0" smtClean="0"/>
              <a:t>ABDOMINAL AORTIC INVOLVEMENT AND DELAY IN SEEKING MEDICAL ATTENTION PREDICTED POOR PERINATAL OUTCOME</a:t>
            </a:r>
          </a:p>
        </p:txBody>
      </p:sp>
      <p:sp>
        <p:nvSpPr>
          <p:cNvPr id="3" name="Title 2"/>
          <p:cNvSpPr>
            <a:spLocks noGrp="1"/>
          </p:cNvSpPr>
          <p:nvPr>
            <p:ph type="title"/>
          </p:nvPr>
        </p:nvSpPr>
        <p:spPr/>
        <p:txBody>
          <a:bodyPr/>
          <a:lstStyle/>
          <a:p>
            <a:r>
              <a:rPr lang="en-IN" dirty="0" smtClean="0"/>
              <a:t>PREGNANCY AND TAKAYASU</a:t>
            </a:r>
            <a:endParaRPr lang="en-IN"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OFTEN BILATERAL &amp; OSTIAL</a:t>
            </a:r>
          </a:p>
          <a:p>
            <a:endParaRPr lang="en-US" dirty="0" smtClean="0"/>
          </a:p>
          <a:p>
            <a:r>
              <a:rPr lang="en-US" dirty="0" smtClean="0"/>
              <a:t>BEST TREATED BY PTBA</a:t>
            </a:r>
          </a:p>
          <a:p>
            <a:endParaRPr lang="en-US" dirty="0" smtClean="0"/>
          </a:p>
          <a:p>
            <a:r>
              <a:rPr lang="en-US" dirty="0" smtClean="0"/>
              <a:t>GB PANTH STUDY</a:t>
            </a:r>
          </a:p>
          <a:p>
            <a:pPr lvl="1"/>
            <a:r>
              <a:rPr lang="en-US" dirty="0" smtClean="0"/>
              <a:t>SUCCESS RATE – 89.3%</a:t>
            </a:r>
          </a:p>
          <a:p>
            <a:pPr lvl="1"/>
            <a:r>
              <a:rPr lang="en-US" dirty="0" smtClean="0"/>
              <a:t>CHILDREN HAD HIGHER PROPORTION OF RESTENOSIS</a:t>
            </a:r>
          </a:p>
          <a:p>
            <a:endParaRPr lang="en-US" dirty="0" smtClean="0"/>
          </a:p>
          <a:p>
            <a:r>
              <a:rPr lang="en-US" dirty="0" smtClean="0"/>
              <a:t>STENT PLACEMENT FOLLOWING PTBA</a:t>
            </a:r>
          </a:p>
          <a:p>
            <a:pPr lvl="1"/>
            <a:r>
              <a:rPr lang="en-US" dirty="0" smtClean="0"/>
              <a:t>OSTIAL LESIONS</a:t>
            </a:r>
          </a:p>
          <a:p>
            <a:pPr lvl="1"/>
            <a:r>
              <a:rPr lang="en-US" dirty="0" smtClean="0"/>
              <a:t>LONG SEGMENT LESIONS</a:t>
            </a:r>
          </a:p>
          <a:p>
            <a:pPr lvl="1"/>
            <a:r>
              <a:rPr lang="en-US" dirty="0" smtClean="0"/>
              <a:t>INCOMPLETE RELIEF OF STENOSES </a:t>
            </a:r>
          </a:p>
          <a:p>
            <a:pPr lvl="1"/>
            <a:r>
              <a:rPr lang="en-US" dirty="0" smtClean="0"/>
              <a:t>DISSECTION</a:t>
            </a:r>
          </a:p>
          <a:p>
            <a:endParaRPr lang="en-IN" dirty="0"/>
          </a:p>
        </p:txBody>
      </p:sp>
      <p:sp>
        <p:nvSpPr>
          <p:cNvPr id="3" name="Title 2"/>
          <p:cNvSpPr>
            <a:spLocks noGrp="1"/>
          </p:cNvSpPr>
          <p:nvPr>
            <p:ph type="title"/>
          </p:nvPr>
        </p:nvSpPr>
        <p:spPr/>
        <p:txBody>
          <a:bodyPr>
            <a:normAutofit/>
          </a:bodyPr>
          <a:lstStyle/>
          <a:p>
            <a:r>
              <a:rPr lang="en-IN" dirty="0" smtClean="0"/>
              <a:t>RENAL ARTERY INVOLVEMENT</a:t>
            </a:r>
            <a:endParaRPr lang="en-IN"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IN" dirty="0" smtClean="0"/>
              <a:t>ACTIVE DISEASE ???</a:t>
            </a:r>
            <a:endParaRPr lang="en-IN" dirty="0"/>
          </a:p>
        </p:txBody>
      </p:sp>
      <p:sp>
        <p:nvSpPr>
          <p:cNvPr id="5" name="Subtitle 4"/>
          <p:cNvSpPr>
            <a:spLocks noGrp="1"/>
          </p:cNvSpPr>
          <p:nvPr>
            <p:ph type="subTitle" idx="1"/>
          </p:nvPr>
        </p:nvSpPr>
        <p:spPr/>
        <p:txBody>
          <a:bodyPr/>
          <a:lstStyle/>
          <a:p>
            <a:r>
              <a:rPr lang="en-IN" dirty="0" smtClean="0"/>
              <a:t>YES OR NO</a:t>
            </a:r>
            <a:endParaRPr lang="en-IN"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181600"/>
          </a:xfrm>
        </p:spPr>
        <p:txBody>
          <a:bodyPr>
            <a:normAutofit fontScale="85000" lnSpcReduction="20000"/>
          </a:bodyPr>
          <a:lstStyle/>
          <a:p>
            <a:r>
              <a:rPr lang="en-IN" dirty="0" smtClean="0"/>
              <a:t>SYSTEMIC FEATURES</a:t>
            </a:r>
          </a:p>
          <a:p>
            <a:pPr lvl="1"/>
            <a:r>
              <a:rPr lang="en-IN" dirty="0" smtClean="0"/>
              <a:t>FEVER, MUSCULOSKELETAL AND CONSTITUTIONAL SYMPTOMS</a:t>
            </a:r>
          </a:p>
          <a:p>
            <a:pPr lvl="1"/>
            <a:endParaRPr lang="en-IN" dirty="0" smtClean="0"/>
          </a:p>
          <a:p>
            <a:r>
              <a:rPr lang="en-IN" dirty="0" smtClean="0"/>
              <a:t>ELEVATED ESR</a:t>
            </a:r>
          </a:p>
          <a:p>
            <a:endParaRPr lang="en-IN" dirty="0" smtClean="0"/>
          </a:p>
          <a:p>
            <a:r>
              <a:rPr lang="en-IN" dirty="0" smtClean="0"/>
              <a:t>FEATURES OF VASCULAR ISCHAEMIA OR INFLAMMATION</a:t>
            </a:r>
          </a:p>
          <a:p>
            <a:pPr lvl="1"/>
            <a:r>
              <a:rPr lang="en-IN" dirty="0" smtClean="0"/>
              <a:t>CLAUDICATION, VASCULAR PAIN OR CAROTIDYNIA, DIMINISHED OR ABSENT PULSE, VASCULAR BRUIT, ASSYMMETRIC BP IN BOTH UPPER LIMBS</a:t>
            </a:r>
          </a:p>
          <a:p>
            <a:endParaRPr lang="en-IN" dirty="0" smtClean="0"/>
          </a:p>
          <a:p>
            <a:r>
              <a:rPr lang="en-IN" dirty="0" smtClean="0"/>
              <a:t>TYPICAL ANGIOGRAPHIC FEATURES</a:t>
            </a:r>
          </a:p>
          <a:p>
            <a:endParaRPr lang="en-IN" dirty="0" smtClean="0"/>
          </a:p>
          <a:p>
            <a:r>
              <a:rPr lang="en-IN" b="1" dirty="0" smtClean="0"/>
              <a:t>NEW ONSET OR WORSENING OF 2 OR MORE FEATURES INDICATE ACTIVE DISEASE</a:t>
            </a:r>
            <a:endParaRPr lang="en-IN" b="1" dirty="0"/>
          </a:p>
        </p:txBody>
      </p:sp>
      <p:sp>
        <p:nvSpPr>
          <p:cNvPr id="3" name="Title 2"/>
          <p:cNvSpPr>
            <a:spLocks noGrp="1"/>
          </p:cNvSpPr>
          <p:nvPr>
            <p:ph type="title"/>
          </p:nvPr>
        </p:nvSpPr>
        <p:spPr>
          <a:xfrm>
            <a:off x="457200" y="274638"/>
            <a:ext cx="7696200" cy="715962"/>
          </a:xfrm>
        </p:spPr>
        <p:txBody>
          <a:bodyPr>
            <a:normAutofit fontScale="90000"/>
          </a:bodyPr>
          <a:lstStyle/>
          <a:p>
            <a:r>
              <a:rPr lang="en-IN" dirty="0" smtClean="0"/>
              <a:t>KERR CRITERIA</a:t>
            </a:r>
            <a:endParaRPr lang="en-I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N" dirty="0" smtClean="0"/>
              <a:t>ROSS &amp; MCKUSICK- 100 CASES –</a:t>
            </a:r>
            <a:r>
              <a:rPr lang="en-IN" b="1" dirty="0" smtClean="0"/>
              <a:t>AORTIC ARCH SYNDROME</a:t>
            </a:r>
            <a:r>
              <a:rPr lang="en-IN" dirty="0" smtClean="0"/>
              <a:t>- YOUNG FEMALE ARTERITIS</a:t>
            </a:r>
          </a:p>
          <a:p>
            <a:endParaRPr lang="en-IN" dirty="0" smtClean="0"/>
          </a:p>
          <a:p>
            <a:r>
              <a:rPr lang="en-IN" dirty="0" smtClean="0"/>
              <a:t>1963-HIDEO UEDA- MANY CASE STUDIES – AORTA AND MAIN BR, CORONARY &amp; PULMONARY ARTERY – PANAORTITIS </a:t>
            </a:r>
            <a:r>
              <a:rPr lang="en-IN" dirty="0" smtClean="0">
                <a:sym typeface="Wingdings" pitchFamily="2" charset="2"/>
              </a:rPr>
              <a:t> AORTITIS SYNDROME – PROBABLE AUTOIMMUNE CAUSE</a:t>
            </a:r>
          </a:p>
          <a:p>
            <a:endParaRPr lang="en-IN" dirty="0" smtClean="0">
              <a:sym typeface="Wingdings" pitchFamily="2" charset="2"/>
            </a:endParaRPr>
          </a:p>
          <a:p>
            <a:r>
              <a:rPr lang="en-IN" dirty="0" smtClean="0">
                <a:sym typeface="Wingdings" pitchFamily="2" charset="2"/>
              </a:rPr>
              <a:t>1975- DEPT OF HEALTH &amp; WELFARE, JAPAN – 1</a:t>
            </a:r>
            <a:r>
              <a:rPr lang="en-IN" baseline="30000" dirty="0" smtClean="0">
                <a:sym typeface="Wingdings" pitchFamily="2" charset="2"/>
              </a:rPr>
              <a:t>ST</a:t>
            </a:r>
            <a:r>
              <a:rPr lang="en-IN" dirty="0" smtClean="0">
                <a:sym typeface="Wingdings" pitchFamily="2" charset="2"/>
              </a:rPr>
              <a:t> COINED - TAKAYASU ARTERITIS</a:t>
            </a:r>
            <a:endParaRPr lang="en-IN" dirty="0"/>
          </a:p>
        </p:txBody>
      </p:sp>
      <p:sp>
        <p:nvSpPr>
          <p:cNvPr id="3" name="Title 2"/>
          <p:cNvSpPr>
            <a:spLocks noGrp="1"/>
          </p:cNvSpPr>
          <p:nvPr>
            <p:ph type="title"/>
          </p:nvPr>
        </p:nvSpPr>
        <p:spPr/>
        <p:txBody>
          <a:bodyPr/>
          <a:lstStyle/>
          <a:p>
            <a:r>
              <a:rPr lang="en-IN" dirty="0" smtClean="0"/>
              <a:t>HISTORY</a:t>
            </a:r>
            <a:endParaRPr lang="en-IN"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IN" dirty="0" smtClean="0"/>
              <a:t>DISEASE EXTENT INDEX FOR TAKAYASU ARTERITIS -2005</a:t>
            </a:r>
          </a:p>
          <a:p>
            <a:endParaRPr lang="en-IN" dirty="0" smtClean="0"/>
          </a:p>
          <a:p>
            <a:r>
              <a:rPr lang="en-IN" dirty="0" smtClean="0"/>
              <a:t>INDIAN TAKAYASU ACTIVITY SCORE</a:t>
            </a:r>
          </a:p>
          <a:p>
            <a:r>
              <a:rPr lang="en-IN" b="1" dirty="0" smtClean="0"/>
              <a:t>ITAS - 2010</a:t>
            </a:r>
          </a:p>
          <a:p>
            <a:endParaRPr lang="en-IN" b="1" dirty="0" smtClean="0"/>
          </a:p>
          <a:p>
            <a:r>
              <a:rPr lang="en-IN" b="1" dirty="0" smtClean="0"/>
              <a:t>ITAS – 2010 – A</a:t>
            </a:r>
          </a:p>
          <a:p>
            <a:r>
              <a:rPr lang="en-IN" dirty="0" smtClean="0"/>
              <a:t>ESR				CRP</a:t>
            </a:r>
          </a:p>
          <a:p>
            <a:r>
              <a:rPr lang="en-IN" dirty="0" smtClean="0"/>
              <a:t>0 - &lt;20			0 - &lt;5</a:t>
            </a:r>
          </a:p>
          <a:p>
            <a:r>
              <a:rPr lang="en-IN" dirty="0" smtClean="0"/>
              <a:t>1 - 20-39		1 – 6-10</a:t>
            </a:r>
          </a:p>
          <a:p>
            <a:r>
              <a:rPr lang="en-IN" dirty="0" smtClean="0"/>
              <a:t>2 - 40-59		2 – 11-20</a:t>
            </a:r>
          </a:p>
          <a:p>
            <a:r>
              <a:rPr lang="en-IN" dirty="0" smtClean="0"/>
              <a:t>3 - &gt;60			3 - &gt;20</a:t>
            </a:r>
          </a:p>
          <a:p>
            <a:endParaRPr lang="en-IN" dirty="0" smtClean="0"/>
          </a:p>
        </p:txBody>
      </p:sp>
      <p:sp>
        <p:nvSpPr>
          <p:cNvPr id="3" name="Title 2"/>
          <p:cNvSpPr>
            <a:spLocks noGrp="1"/>
          </p:cNvSpPr>
          <p:nvPr>
            <p:ph type="title"/>
          </p:nvPr>
        </p:nvSpPr>
        <p:spPr/>
        <p:txBody>
          <a:bodyPr/>
          <a:lstStyle/>
          <a:p>
            <a:r>
              <a:rPr lang="en-IN" dirty="0" smtClean="0"/>
              <a:t>DEI-TAK &amp; ITAS</a:t>
            </a:r>
            <a:endParaRPr lang="en-IN"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4" name="Picture 2"/>
          <p:cNvPicPr>
            <a:picLocks noGrp="1" noChangeAspect="1" noChangeArrowheads="1"/>
          </p:cNvPicPr>
          <p:nvPr>
            <p:ph idx="1"/>
          </p:nvPr>
        </p:nvPicPr>
        <p:blipFill>
          <a:blip r:embed="rId3" cstate="print"/>
          <a:srcRect/>
          <a:stretch>
            <a:fillRect/>
          </a:stretch>
        </p:blipFill>
        <p:spPr bwMode="auto">
          <a:xfrm>
            <a:off x="228600" y="228600"/>
            <a:ext cx="8001000" cy="632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BOTH DEI-TAK AND ITAS DERIVED FROM BVAS</a:t>
            </a:r>
          </a:p>
          <a:p>
            <a:r>
              <a:rPr lang="en-IN" dirty="0" smtClean="0"/>
              <a:t>BIRMINGHAM VASCULITIS ACTIVITY SCALE</a:t>
            </a:r>
            <a:endParaRPr lang="en-IN" dirty="0"/>
          </a:p>
        </p:txBody>
      </p:sp>
      <p:sp>
        <p:nvSpPr>
          <p:cNvPr id="3" name="Title 2"/>
          <p:cNvSpPr>
            <a:spLocks noGrp="1"/>
          </p:cNvSpPr>
          <p:nvPr>
            <p:ph type="title"/>
          </p:nvPr>
        </p:nvSpPr>
        <p:spPr/>
        <p:txBody>
          <a:bodyPr/>
          <a:lstStyle/>
          <a:p>
            <a:endParaRPr lang="en-IN"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a:srcRect/>
          <a:stretch>
            <a:fillRect/>
          </a:stretch>
        </p:blipFill>
        <p:spPr bwMode="auto">
          <a:xfrm>
            <a:off x="762000" y="228600"/>
            <a:ext cx="7924800" cy="60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RECENT STUDIES</a:t>
            </a:r>
          </a:p>
          <a:p>
            <a:endParaRPr lang="en-IN" dirty="0" smtClean="0"/>
          </a:p>
          <a:p>
            <a:r>
              <a:rPr lang="en-IN" dirty="0" smtClean="0"/>
              <a:t>ABSENCE OF CONSTITUTIONAL SYMPTOMS AND NORMAL ESR AND CRP DOES NOT RULE OUT ACTIVE DISEASE</a:t>
            </a:r>
          </a:p>
          <a:p>
            <a:endParaRPr lang="en-IN" dirty="0" smtClean="0"/>
          </a:p>
          <a:p>
            <a:r>
              <a:rPr lang="en-IN" dirty="0" smtClean="0"/>
              <a:t>PREFER IMAGING MODALITIES</a:t>
            </a:r>
            <a:endParaRPr lang="en-IN" dirty="0"/>
          </a:p>
        </p:txBody>
      </p:sp>
      <p:sp>
        <p:nvSpPr>
          <p:cNvPr id="3" name="Title 2"/>
          <p:cNvSpPr>
            <a:spLocks noGrp="1"/>
          </p:cNvSpPr>
          <p:nvPr>
            <p:ph type="title"/>
          </p:nvPr>
        </p:nvSpPr>
        <p:spPr/>
        <p:txBody>
          <a:bodyPr/>
          <a:lstStyle/>
          <a:p>
            <a:endParaRPr lang="en-IN"/>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IN" dirty="0" smtClean="0"/>
              <a:t>SEROLOGICAL MARKERS</a:t>
            </a:r>
            <a:endParaRPr lang="en-IN" dirty="0"/>
          </a:p>
        </p:txBody>
      </p:sp>
      <p:sp>
        <p:nvSpPr>
          <p:cNvPr id="5" name="Subtitle 4"/>
          <p:cNvSpPr>
            <a:spLocks noGrp="1"/>
          </p:cNvSpPr>
          <p:nvPr>
            <p:ph type="subTitle" idx="1"/>
          </p:nvPr>
        </p:nvSpPr>
        <p:spPr/>
        <p:txBody>
          <a:bodyPr/>
          <a:lstStyle/>
          <a:p>
            <a:r>
              <a:rPr lang="en-IN" dirty="0" smtClean="0"/>
              <a:t>ARE THEY RELIABLE ???</a:t>
            </a:r>
            <a:endParaRPr lang="en-IN"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4"/>
          <p:cNvPicPr>
            <a:picLocks noGrp="1" noChangeAspect="1" noChangeArrowheads="1"/>
          </p:cNvPicPr>
          <p:nvPr>
            <p:ph type="title"/>
          </p:nvPr>
        </p:nvPicPr>
        <p:blipFill>
          <a:blip r:embed="rId3"/>
          <a:stretch>
            <a:fillRect/>
          </a:stretch>
        </p:blipFill>
        <p:spPr>
          <a:xfrm>
            <a:off x="1064453" y="274638"/>
            <a:ext cx="7015094" cy="1143000"/>
          </a:xfrm>
          <a:noFill/>
        </p:spPr>
      </p:pic>
      <p:sp>
        <p:nvSpPr>
          <p:cNvPr id="345091" name="Rectangle 3"/>
          <p:cNvSpPr>
            <a:spLocks noGrp="1" noChangeArrowheads="1"/>
          </p:cNvSpPr>
          <p:nvPr>
            <p:ph idx="1"/>
          </p:nvPr>
        </p:nvSpPr>
        <p:spPr>
          <a:xfrm>
            <a:off x="228600" y="2514600"/>
            <a:ext cx="8610600" cy="4343400"/>
          </a:xfrm>
        </p:spPr>
        <p:txBody>
          <a:bodyPr/>
          <a:lstStyle/>
          <a:p>
            <a:pPr eaLnBrk="1" hangingPunct="1">
              <a:lnSpc>
                <a:spcPct val="90000"/>
              </a:lnSpc>
              <a:buFontTx/>
              <a:buNone/>
              <a:defRPr/>
            </a:pPr>
            <a:r>
              <a:rPr lang="en-US" sz="2400" dirty="0" smtClean="0">
                <a:effectLst/>
              </a:rPr>
              <a:t>In conclusion, the present results suggest that </a:t>
            </a:r>
            <a:r>
              <a:rPr lang="en-US" sz="2400" b="1" u="sng" dirty="0" smtClean="0">
                <a:effectLst/>
              </a:rPr>
              <a:t>monitoring of circulating levels of MMP-2 as a helpful marker in diagnosing TA and those of MMP-3 and MMP-9 as disease activity markers </a:t>
            </a:r>
            <a:r>
              <a:rPr lang="en-US" sz="2400" dirty="0" smtClean="0">
                <a:effectLst/>
              </a:rPr>
              <a:t>might help provide adequate evaluation of treatment and guide therapeutic decision making for individual patients with TA. These measurements can be part of routine hospital laboratory examinations that are easy to perform at low cost. Furthermore, the </a:t>
            </a:r>
            <a:r>
              <a:rPr lang="en-US" sz="2400" b="1" dirty="0" smtClean="0">
                <a:effectLst/>
              </a:rPr>
              <a:t>noninvasive nature of such measurements is attractive, because patients can be spared from invasive angiographic examination</a:t>
            </a:r>
            <a:r>
              <a:rPr lang="en-US" sz="2400" dirty="0" smtClean="0">
                <a:effectLst/>
              </a:rPr>
              <a:t>.</a:t>
            </a:r>
            <a:endParaRPr lang="en-US" sz="2400" dirty="0" smtClean="0"/>
          </a:p>
        </p:txBody>
      </p:sp>
      <p:sp>
        <p:nvSpPr>
          <p:cNvPr id="39940" name="Rectangle 5"/>
          <p:cNvSpPr>
            <a:spLocks noChangeArrowheads="1"/>
          </p:cNvSpPr>
          <p:nvPr/>
        </p:nvSpPr>
        <p:spPr bwMode="auto">
          <a:xfrm>
            <a:off x="0" y="1600200"/>
            <a:ext cx="9144000" cy="822325"/>
          </a:xfrm>
          <a:prstGeom prst="rect">
            <a:avLst/>
          </a:prstGeom>
          <a:noFill/>
          <a:ln w="9525">
            <a:noFill/>
            <a:miter lim="800000"/>
            <a:headEnd/>
            <a:tailEnd/>
          </a:ln>
        </p:spPr>
        <p:txBody>
          <a:bodyPr>
            <a:spAutoFit/>
          </a:bodyPr>
          <a:lstStyle/>
          <a:p>
            <a:r>
              <a:rPr lang="en-US" sz="2400" b="1" dirty="0"/>
              <a:t>Matrix </a:t>
            </a:r>
            <a:r>
              <a:rPr lang="en-US" sz="2400" b="1" dirty="0" err="1"/>
              <a:t>Metalloproteinases</a:t>
            </a:r>
            <a:r>
              <a:rPr lang="en-US" sz="2400" b="1" dirty="0"/>
              <a:t> as Novel Disease Markers in </a:t>
            </a:r>
            <a:r>
              <a:rPr lang="en-US" sz="2400" b="1" dirty="0" err="1"/>
              <a:t>Takayasu</a:t>
            </a:r>
            <a:r>
              <a:rPr lang="en-US" sz="2400" b="1" dirty="0"/>
              <a:t> </a:t>
            </a:r>
            <a:r>
              <a:rPr lang="en-US" sz="2400" b="1" dirty="0" err="1"/>
              <a:t>Arteritis</a:t>
            </a:r>
            <a:endParaRPr lang="en-US" sz="2400" b="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18434" name="Picture 2"/>
          <p:cNvPicPr>
            <a:picLocks noGrp="1" noChangeAspect="1" noChangeArrowheads="1"/>
          </p:cNvPicPr>
          <p:nvPr>
            <p:ph idx="1"/>
          </p:nvPr>
        </p:nvPicPr>
        <p:blipFill>
          <a:blip r:embed="rId2"/>
          <a:srcRect/>
          <a:stretch>
            <a:fillRect/>
          </a:stretch>
        </p:blipFill>
        <p:spPr bwMode="auto">
          <a:xfrm>
            <a:off x="609600" y="561550"/>
            <a:ext cx="7619999" cy="5278069"/>
          </a:xfrm>
          <a:prstGeom prst="rect">
            <a:avLst/>
          </a:prstGeom>
          <a:noFill/>
          <a:ln w="9525">
            <a:noFill/>
            <a:miter lim="800000"/>
            <a:headEnd/>
            <a:tailEnd/>
          </a:ln>
          <a:effectLst/>
        </p:spPr>
      </p:pic>
      <p:sp>
        <p:nvSpPr>
          <p:cNvPr id="4" name="Rectangle 3"/>
          <p:cNvSpPr/>
          <p:nvPr/>
        </p:nvSpPr>
        <p:spPr>
          <a:xfrm>
            <a:off x="914400" y="4648200"/>
            <a:ext cx="7010400" cy="10668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MMP-9 </a:t>
            </a:r>
          </a:p>
          <a:p>
            <a:r>
              <a:rPr lang="en-IN" dirty="0" smtClean="0"/>
              <a:t>PENTRAXIN-3</a:t>
            </a:r>
          </a:p>
          <a:p>
            <a:r>
              <a:rPr lang="en-IN" dirty="0" smtClean="0"/>
              <a:t>RANTES</a:t>
            </a:r>
          </a:p>
          <a:p>
            <a:r>
              <a:rPr lang="en-IN" dirty="0" smtClean="0"/>
              <a:t>IL-6</a:t>
            </a:r>
          </a:p>
          <a:p>
            <a:endParaRPr lang="en-IN" dirty="0" smtClean="0"/>
          </a:p>
          <a:p>
            <a:r>
              <a:rPr lang="en-IN" dirty="0" smtClean="0"/>
              <a:t>MMP 2 IN DIAGNOSING </a:t>
            </a:r>
          </a:p>
          <a:p>
            <a:r>
              <a:rPr lang="en-IN" dirty="0" smtClean="0"/>
              <a:t>MMP 3 AND 9 IN ASSESSING ACTIVITY</a:t>
            </a:r>
            <a:endParaRPr lang="en-IN" dirty="0"/>
          </a:p>
        </p:txBody>
      </p:sp>
      <p:sp>
        <p:nvSpPr>
          <p:cNvPr id="3" name="Title 2"/>
          <p:cNvSpPr>
            <a:spLocks noGrp="1"/>
          </p:cNvSpPr>
          <p:nvPr>
            <p:ph type="title"/>
          </p:nvPr>
        </p:nvSpPr>
        <p:spPr/>
        <p:txBody>
          <a:bodyPr/>
          <a:lstStyle/>
          <a:p>
            <a:r>
              <a:rPr lang="en-IN" dirty="0" smtClean="0"/>
              <a:t>MARKERS OF ACTIVE DISEASE</a:t>
            </a:r>
            <a:endParaRPr lang="en-IN" dirty="0"/>
          </a:p>
        </p:txBody>
      </p:sp>
      <p:sp>
        <p:nvSpPr>
          <p:cNvPr id="4" name="Right Brace 3"/>
          <p:cNvSpPr/>
          <p:nvPr/>
        </p:nvSpPr>
        <p:spPr>
          <a:xfrm>
            <a:off x="3352800" y="1524000"/>
            <a:ext cx="152400" cy="762000"/>
          </a:xfrm>
          <a:prstGeom prst="rightBrac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5" name="TextBox 4"/>
          <p:cNvSpPr txBox="1"/>
          <p:nvPr/>
        </p:nvSpPr>
        <p:spPr>
          <a:xfrm>
            <a:off x="3810000" y="1600200"/>
            <a:ext cx="4572000" cy="369332"/>
          </a:xfrm>
          <a:prstGeom prst="rect">
            <a:avLst/>
          </a:prstGeom>
          <a:noFill/>
        </p:spPr>
        <p:txBody>
          <a:bodyPr wrap="square" rtlCol="0">
            <a:spAutoFit/>
          </a:bodyPr>
          <a:lstStyle/>
          <a:p>
            <a:r>
              <a:rPr lang="en-IN" dirty="0" smtClean="0"/>
              <a:t>NOT AFFECTED BY PREDNISOLONE</a:t>
            </a:r>
            <a:endParaRPr lang="en-IN"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dirty="0"/>
          </a:p>
        </p:txBody>
      </p:sp>
      <p:sp>
        <p:nvSpPr>
          <p:cNvPr id="3" name="Title 2"/>
          <p:cNvSpPr>
            <a:spLocks noGrp="1"/>
          </p:cNvSpPr>
          <p:nvPr>
            <p:ph type="title"/>
          </p:nvPr>
        </p:nvSpPr>
        <p:spPr/>
        <p:txBody>
          <a:bodyPr/>
          <a:lstStyle/>
          <a:p>
            <a:endParaRPr lang="en-IN" dirty="0"/>
          </a:p>
        </p:txBody>
      </p:sp>
      <p:pic>
        <p:nvPicPr>
          <p:cNvPr id="5123" name="Picture 3"/>
          <p:cNvPicPr>
            <a:picLocks noChangeAspect="1" noChangeArrowheads="1"/>
          </p:cNvPicPr>
          <p:nvPr/>
        </p:nvPicPr>
        <p:blipFill>
          <a:blip r:embed="rId2"/>
          <a:srcRect/>
          <a:stretch>
            <a:fillRect/>
          </a:stretch>
        </p:blipFill>
        <p:spPr bwMode="auto">
          <a:xfrm>
            <a:off x="666750" y="2085975"/>
            <a:ext cx="7810500" cy="2686050"/>
          </a:xfrm>
          <a:prstGeom prst="rect">
            <a:avLst/>
          </a:prstGeom>
          <a:noFill/>
          <a:ln w="9525">
            <a:noFill/>
            <a:miter lim="800000"/>
            <a:headEnd/>
            <a:tailEnd/>
          </a:ln>
          <a:effectLst/>
        </p:spPr>
      </p:pic>
      <p:cxnSp>
        <p:nvCxnSpPr>
          <p:cNvPr id="6" name="Straight Connector 5"/>
          <p:cNvCxnSpPr/>
          <p:nvPr/>
        </p:nvCxnSpPr>
        <p:spPr>
          <a:xfrm>
            <a:off x="5715000" y="3960812"/>
            <a:ext cx="1371600" cy="1588"/>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IN" dirty="0" smtClean="0"/>
              <a:t>AGE OF ONSET &lt; 40</a:t>
            </a:r>
          </a:p>
          <a:p>
            <a:endParaRPr lang="en-IN" dirty="0" smtClean="0"/>
          </a:p>
          <a:p>
            <a:r>
              <a:rPr lang="en-IN" dirty="0" smtClean="0"/>
              <a:t>CLAUDICATION OF EXTREMETIES</a:t>
            </a:r>
          </a:p>
          <a:p>
            <a:endParaRPr lang="en-IN" dirty="0" smtClean="0"/>
          </a:p>
          <a:p>
            <a:r>
              <a:rPr lang="en-IN" dirty="0" smtClean="0"/>
              <a:t>DECREASED BRACHIAL ARTERY PULSE</a:t>
            </a:r>
          </a:p>
          <a:p>
            <a:endParaRPr lang="en-IN" dirty="0" smtClean="0"/>
          </a:p>
          <a:p>
            <a:r>
              <a:rPr lang="en-IN" dirty="0" smtClean="0"/>
              <a:t>BLOOD PRESSURE DIFFERENCE &gt;10MMHG BETWEEN ARMS</a:t>
            </a:r>
          </a:p>
          <a:p>
            <a:endParaRPr lang="en-IN" dirty="0" smtClean="0"/>
          </a:p>
          <a:p>
            <a:r>
              <a:rPr lang="en-IN" dirty="0" smtClean="0"/>
              <a:t>BRUIT OVER SUBCLAVIAN ARTERY OR AORTA</a:t>
            </a:r>
          </a:p>
          <a:p>
            <a:endParaRPr lang="en-IN" dirty="0" smtClean="0"/>
          </a:p>
          <a:p>
            <a:r>
              <a:rPr lang="en-IN" dirty="0" smtClean="0"/>
              <a:t>ARTERIOGRAM ABNORMALITY- OCCLUSION OR NARROWING OF AORTA OR MAIN BRANCHES</a:t>
            </a:r>
            <a:endParaRPr lang="en-IN" dirty="0"/>
          </a:p>
        </p:txBody>
      </p:sp>
      <p:sp>
        <p:nvSpPr>
          <p:cNvPr id="3" name="Title 2"/>
          <p:cNvSpPr>
            <a:spLocks noGrp="1"/>
          </p:cNvSpPr>
          <p:nvPr>
            <p:ph type="title"/>
          </p:nvPr>
        </p:nvSpPr>
        <p:spPr/>
        <p:txBody>
          <a:bodyPr>
            <a:normAutofit fontScale="90000"/>
          </a:bodyPr>
          <a:lstStyle/>
          <a:p>
            <a:r>
              <a:rPr lang="en-IN" dirty="0" smtClean="0"/>
              <a:t>1990 ACR CLASSIFICATION CRITERIA:- 3/6</a:t>
            </a:r>
            <a:endParaRPr lang="en-IN"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7170" name="Picture 2"/>
          <p:cNvPicPr>
            <a:picLocks noGrp="1" noChangeAspect="1" noChangeArrowheads="1"/>
          </p:cNvPicPr>
          <p:nvPr>
            <p:ph idx="1"/>
          </p:nvPr>
        </p:nvPicPr>
        <p:blipFill>
          <a:blip r:embed="rId2"/>
          <a:srcRect/>
          <a:stretch>
            <a:fillRect/>
          </a:stretch>
        </p:blipFill>
        <p:spPr bwMode="auto">
          <a:xfrm>
            <a:off x="609600" y="1447800"/>
            <a:ext cx="8229600" cy="4267200"/>
          </a:xfrm>
          <a:prstGeom prst="rect">
            <a:avLst/>
          </a:prstGeom>
          <a:noFill/>
          <a:ln w="9525">
            <a:noFill/>
            <a:miter lim="800000"/>
            <a:headEnd/>
            <a:tailEnd/>
          </a:ln>
          <a:effectLst/>
        </p:spPr>
      </p:pic>
      <p:sp>
        <p:nvSpPr>
          <p:cNvPr id="7" name="Rectangle 6"/>
          <p:cNvSpPr/>
          <p:nvPr/>
        </p:nvSpPr>
        <p:spPr>
          <a:xfrm>
            <a:off x="2209800" y="3733800"/>
            <a:ext cx="3124200" cy="8382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sz="quarter" idx="2"/>
          </p:nvPr>
        </p:nvPicPr>
        <p:blipFill>
          <a:blip r:embed="rId3"/>
          <a:stretch>
            <a:fillRect/>
          </a:stretch>
        </p:blipFill>
        <p:spPr bwMode="auto">
          <a:xfrm>
            <a:off x="304800" y="457200"/>
            <a:ext cx="3886200" cy="3886200"/>
          </a:xfrm>
          <a:prstGeom prst="rect">
            <a:avLst/>
          </a:prstGeom>
          <a:noFill/>
          <a:ln w="9525">
            <a:noFill/>
            <a:miter lim="800000"/>
            <a:headEnd/>
            <a:tailEnd/>
          </a:ln>
          <a:effectLst/>
        </p:spPr>
      </p:pic>
      <p:pic>
        <p:nvPicPr>
          <p:cNvPr id="9" name="Content Placeholder 8" descr="86.jpg"/>
          <p:cNvPicPr>
            <a:picLocks noGrp="1" noChangeAspect="1"/>
          </p:cNvPicPr>
          <p:nvPr>
            <p:ph sz="quarter" idx="4"/>
          </p:nvPr>
        </p:nvPicPr>
        <p:blipFill>
          <a:blip r:embed="rId4"/>
          <a:stretch>
            <a:fillRect/>
          </a:stretch>
        </p:blipFill>
        <p:spPr>
          <a:xfrm>
            <a:off x="4724400" y="2743200"/>
            <a:ext cx="4041775" cy="3598466"/>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8194" name="Picture 2"/>
          <p:cNvPicPr>
            <a:picLocks noGrp="1" noChangeAspect="1" noChangeArrowheads="1"/>
          </p:cNvPicPr>
          <p:nvPr>
            <p:ph idx="1"/>
          </p:nvPr>
        </p:nvPicPr>
        <p:blipFill>
          <a:blip r:embed="rId2"/>
          <a:srcRect/>
          <a:stretch>
            <a:fillRect/>
          </a:stretch>
        </p:blipFill>
        <p:spPr bwMode="auto">
          <a:xfrm>
            <a:off x="457200" y="1676400"/>
            <a:ext cx="8229600" cy="4191000"/>
          </a:xfrm>
          <a:prstGeom prst="rect">
            <a:avLst/>
          </a:prstGeom>
          <a:noFill/>
          <a:ln w="9525">
            <a:noFill/>
            <a:miter lim="800000"/>
            <a:headEnd/>
            <a:tailEnd/>
          </a:ln>
          <a:effectLst/>
        </p:spPr>
      </p:pic>
      <p:sp>
        <p:nvSpPr>
          <p:cNvPr id="5" name="Rectangle 4"/>
          <p:cNvSpPr/>
          <p:nvPr/>
        </p:nvSpPr>
        <p:spPr>
          <a:xfrm>
            <a:off x="5334000" y="3581400"/>
            <a:ext cx="3124200" cy="12192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9218" name="Picture 2"/>
          <p:cNvPicPr>
            <a:picLocks noGrp="1" noChangeAspect="1" noChangeArrowheads="1"/>
          </p:cNvPicPr>
          <p:nvPr>
            <p:ph idx="1"/>
          </p:nvPr>
        </p:nvPicPr>
        <p:blipFill>
          <a:blip r:embed="rId2"/>
          <a:srcRect/>
          <a:stretch>
            <a:fillRect/>
          </a:stretch>
        </p:blipFill>
        <p:spPr bwMode="auto">
          <a:xfrm>
            <a:off x="457200" y="1752600"/>
            <a:ext cx="8229600" cy="4114799"/>
          </a:xfrm>
          <a:prstGeom prst="rect">
            <a:avLst/>
          </a:prstGeom>
          <a:noFill/>
          <a:ln w="9525">
            <a:noFill/>
            <a:miter lim="800000"/>
            <a:headEnd/>
            <a:tailEnd/>
          </a:ln>
          <a:effectLst/>
        </p:spPr>
      </p:pic>
      <p:sp>
        <p:nvSpPr>
          <p:cNvPr id="5" name="Rectangle 4"/>
          <p:cNvSpPr/>
          <p:nvPr/>
        </p:nvSpPr>
        <p:spPr>
          <a:xfrm>
            <a:off x="5486400" y="3352800"/>
            <a:ext cx="3124200" cy="6858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2286000" y="4572000"/>
            <a:ext cx="2971800" cy="9906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486400" y="2438400"/>
            <a:ext cx="3124200" cy="3048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10242" name="Picture 2"/>
          <p:cNvPicPr>
            <a:picLocks noGrp="1" noChangeAspect="1" noChangeArrowheads="1"/>
          </p:cNvPicPr>
          <p:nvPr>
            <p:ph idx="1"/>
          </p:nvPr>
        </p:nvPicPr>
        <p:blipFill>
          <a:blip r:embed="rId2"/>
          <a:srcRect/>
          <a:stretch>
            <a:fillRect/>
          </a:stretch>
        </p:blipFill>
        <p:spPr bwMode="auto">
          <a:xfrm>
            <a:off x="457200" y="1981200"/>
            <a:ext cx="8229600" cy="3428999"/>
          </a:xfrm>
          <a:prstGeom prst="rect">
            <a:avLst/>
          </a:prstGeom>
          <a:noFill/>
          <a:ln w="9525">
            <a:noFill/>
            <a:miter lim="800000"/>
            <a:headEnd/>
            <a:tailEnd/>
          </a:ln>
          <a:effectLst/>
        </p:spPr>
      </p:pic>
      <p:sp>
        <p:nvSpPr>
          <p:cNvPr id="6" name="Rectangle 5"/>
          <p:cNvSpPr/>
          <p:nvPr/>
        </p:nvSpPr>
        <p:spPr>
          <a:xfrm>
            <a:off x="5334000" y="3581400"/>
            <a:ext cx="3124200" cy="6858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1981200" y="1981200"/>
            <a:ext cx="3124200" cy="6858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13314" name="Picture 2"/>
          <p:cNvPicPr>
            <a:picLocks noGrp="1" noChangeAspect="1" noChangeArrowheads="1"/>
          </p:cNvPicPr>
          <p:nvPr>
            <p:ph idx="1"/>
          </p:nvPr>
        </p:nvPicPr>
        <p:blipFill>
          <a:blip r:embed="rId3"/>
          <a:srcRect/>
          <a:stretch>
            <a:fillRect/>
          </a:stretch>
        </p:blipFill>
        <p:spPr bwMode="auto">
          <a:xfrm>
            <a:off x="914400" y="2057400"/>
            <a:ext cx="7357817" cy="34056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3" cstate="print"/>
          <a:srcRect/>
          <a:stretch>
            <a:fillRect/>
          </a:stretch>
        </p:blipFill>
        <p:spPr bwMode="auto">
          <a:xfrm>
            <a:off x="609600" y="228600"/>
            <a:ext cx="3200400" cy="3025833"/>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5181600" y="304800"/>
            <a:ext cx="3242094" cy="3124200"/>
          </a:xfrm>
          <a:prstGeom prst="rect">
            <a:avLst/>
          </a:prstGeom>
          <a:noFill/>
          <a:ln w="9525">
            <a:noFill/>
            <a:miter lim="800000"/>
            <a:headEnd/>
            <a:tailEnd/>
          </a:ln>
          <a:effectLst/>
        </p:spPr>
      </p:pic>
      <p:pic>
        <p:nvPicPr>
          <p:cNvPr id="19459" name="Picture 3" descr="F:\DM CARDIO\dessert sessions\CMC\POST CONTRAST.png"/>
          <p:cNvPicPr>
            <a:picLocks noChangeAspect="1" noChangeArrowheads="1"/>
          </p:cNvPicPr>
          <p:nvPr/>
        </p:nvPicPr>
        <p:blipFill>
          <a:blip r:embed="rId5"/>
          <a:srcRect/>
          <a:stretch>
            <a:fillRect/>
          </a:stretch>
        </p:blipFill>
        <p:spPr bwMode="auto">
          <a:xfrm>
            <a:off x="4844666" y="3657600"/>
            <a:ext cx="3968827" cy="2514600"/>
          </a:xfrm>
          <a:prstGeom prst="rect">
            <a:avLst/>
          </a:prstGeom>
          <a:noFill/>
        </p:spPr>
      </p:pic>
      <p:pic>
        <p:nvPicPr>
          <p:cNvPr id="19460" name="Picture 4" descr="F:\DM CARDIO\dessert sessions\CMC\PRE CONTRAST.png"/>
          <p:cNvPicPr>
            <a:picLocks noChangeAspect="1" noChangeArrowheads="1"/>
          </p:cNvPicPr>
          <p:nvPr/>
        </p:nvPicPr>
        <p:blipFill>
          <a:blip r:embed="rId6"/>
          <a:srcRect/>
          <a:stretch>
            <a:fillRect/>
          </a:stretch>
        </p:blipFill>
        <p:spPr bwMode="auto">
          <a:xfrm>
            <a:off x="304800" y="3429000"/>
            <a:ext cx="4093225" cy="281940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11266" name="Picture 2"/>
          <p:cNvPicPr>
            <a:picLocks noGrp="1" noChangeAspect="1" noChangeArrowheads="1"/>
          </p:cNvPicPr>
          <p:nvPr>
            <p:ph idx="1"/>
          </p:nvPr>
        </p:nvPicPr>
        <p:blipFill>
          <a:blip r:embed="rId3"/>
          <a:srcRect/>
          <a:stretch>
            <a:fillRect/>
          </a:stretch>
        </p:blipFill>
        <p:spPr bwMode="auto">
          <a:xfrm>
            <a:off x="609600" y="1676400"/>
            <a:ext cx="8229600" cy="1864372"/>
          </a:xfrm>
          <a:prstGeom prst="rect">
            <a:avLst/>
          </a:prstGeom>
          <a:noFill/>
          <a:ln w="9525">
            <a:noFill/>
            <a:miter lim="800000"/>
            <a:headEnd/>
            <a:tailEnd/>
          </a:ln>
          <a:effectLst/>
        </p:spPr>
      </p:pic>
      <p:pic>
        <p:nvPicPr>
          <p:cNvPr id="11267" name="Picture 3"/>
          <p:cNvPicPr>
            <a:picLocks noChangeAspect="1" noChangeArrowheads="1"/>
          </p:cNvPicPr>
          <p:nvPr/>
        </p:nvPicPr>
        <p:blipFill>
          <a:blip r:embed="rId4"/>
          <a:srcRect/>
          <a:stretch>
            <a:fillRect/>
          </a:stretch>
        </p:blipFill>
        <p:spPr bwMode="auto">
          <a:xfrm>
            <a:off x="2286000" y="3505200"/>
            <a:ext cx="3295650" cy="2400300"/>
          </a:xfrm>
          <a:prstGeom prst="rect">
            <a:avLst/>
          </a:prstGeom>
          <a:noFill/>
          <a:ln w="9525">
            <a:noFill/>
            <a:miter lim="800000"/>
            <a:headEnd/>
            <a:tailEnd/>
          </a:ln>
          <a:effectLst/>
        </p:spPr>
      </p:pic>
      <p:sp>
        <p:nvSpPr>
          <p:cNvPr id="7" name="TextBox 6"/>
          <p:cNvSpPr txBox="1"/>
          <p:nvPr/>
        </p:nvSpPr>
        <p:spPr>
          <a:xfrm>
            <a:off x="5867400" y="2971800"/>
            <a:ext cx="2667000" cy="2031325"/>
          </a:xfrm>
          <a:prstGeom prst="rect">
            <a:avLst/>
          </a:prstGeom>
          <a:noFill/>
        </p:spPr>
        <p:txBody>
          <a:bodyPr wrap="square" rtlCol="0">
            <a:spAutoFit/>
          </a:bodyPr>
          <a:lstStyle/>
          <a:p>
            <a:r>
              <a:rPr lang="en-IN" dirty="0" smtClean="0"/>
              <a:t>AORTIC WALL THICKNESS OF </a:t>
            </a:r>
            <a:r>
              <a:rPr lang="en-IN" b="1" dirty="0" smtClean="0"/>
              <a:t>&gt;4MM- </a:t>
            </a:r>
            <a:r>
              <a:rPr lang="en-IN" dirty="0" smtClean="0"/>
              <a:t>90% SENSITIVITY IN IDENTIFYIN THE INVOLVED ARTERIAL SEGMENT</a:t>
            </a:r>
            <a:endParaRPr lang="en-IN" dirty="0"/>
          </a:p>
        </p:txBody>
      </p:sp>
      <p:sp>
        <p:nvSpPr>
          <p:cNvPr id="8" name="Rectangle 7"/>
          <p:cNvSpPr/>
          <p:nvPr/>
        </p:nvSpPr>
        <p:spPr>
          <a:xfrm>
            <a:off x="2209800" y="4191000"/>
            <a:ext cx="3124200" cy="6858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228600" y="3200400"/>
            <a:ext cx="1981200" cy="2585323"/>
          </a:xfrm>
          <a:prstGeom prst="rect">
            <a:avLst/>
          </a:prstGeom>
          <a:noFill/>
        </p:spPr>
        <p:txBody>
          <a:bodyPr wrap="square" rtlCol="0">
            <a:spAutoFit/>
          </a:bodyPr>
          <a:lstStyle/>
          <a:p>
            <a:r>
              <a:rPr lang="en-IN" b="1" dirty="0" smtClean="0"/>
              <a:t>ACTIVE DISEASE:</a:t>
            </a:r>
          </a:p>
          <a:p>
            <a:r>
              <a:rPr lang="en-IN" dirty="0" smtClean="0"/>
              <a:t>INCREASED VESSEL WALL THICKNESS, WALL EDEMA AND MURAL CONTRAST ENHANCEMENT</a:t>
            </a:r>
            <a:endParaRPr lang="en-IN" dirty="0"/>
          </a:p>
        </p:txBody>
      </p:sp>
      <p:cxnSp>
        <p:nvCxnSpPr>
          <p:cNvPr id="11" name="Straight Connector 10"/>
          <p:cNvCxnSpPr/>
          <p:nvPr/>
        </p:nvCxnSpPr>
        <p:spPr>
          <a:xfrm>
            <a:off x="2362200" y="2360612"/>
            <a:ext cx="2667000" cy="1588"/>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362200" y="2971800"/>
            <a:ext cx="2667000" cy="1588"/>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14338" name="Picture 2"/>
          <p:cNvPicPr>
            <a:picLocks noGrp="1" noChangeAspect="1" noChangeArrowheads="1"/>
          </p:cNvPicPr>
          <p:nvPr>
            <p:ph idx="1"/>
          </p:nvPr>
        </p:nvPicPr>
        <p:blipFill>
          <a:blip r:embed="rId2"/>
          <a:srcRect/>
          <a:stretch>
            <a:fillRect/>
          </a:stretch>
        </p:blipFill>
        <p:spPr bwMode="auto">
          <a:xfrm>
            <a:off x="381000" y="1981200"/>
            <a:ext cx="8429611" cy="243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12290" name="Picture 2"/>
          <p:cNvPicPr>
            <a:picLocks noGrp="1" noChangeAspect="1" noChangeArrowheads="1"/>
          </p:cNvPicPr>
          <p:nvPr>
            <p:ph idx="1"/>
          </p:nvPr>
        </p:nvPicPr>
        <p:blipFill>
          <a:blip r:embed="rId2"/>
          <a:srcRect/>
          <a:stretch>
            <a:fillRect/>
          </a:stretch>
        </p:blipFill>
        <p:spPr bwMode="auto">
          <a:xfrm>
            <a:off x="457200" y="1638908"/>
            <a:ext cx="8229600" cy="4152292"/>
          </a:xfrm>
          <a:prstGeom prst="rect">
            <a:avLst/>
          </a:prstGeom>
          <a:noFill/>
          <a:ln w="9525">
            <a:noFill/>
            <a:miter lim="800000"/>
            <a:headEnd/>
            <a:tailEnd/>
          </a:ln>
          <a:effectLst/>
        </p:spPr>
      </p:pic>
      <p:sp>
        <p:nvSpPr>
          <p:cNvPr id="5" name="Rectangle 4"/>
          <p:cNvSpPr/>
          <p:nvPr/>
        </p:nvSpPr>
        <p:spPr>
          <a:xfrm>
            <a:off x="2057400" y="1524000"/>
            <a:ext cx="3124200" cy="8382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410200" y="3810000"/>
            <a:ext cx="3124200" cy="5334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410200" y="4800600"/>
            <a:ext cx="3124200" cy="2286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p:cNvSpPr txBox="1"/>
          <p:nvPr/>
        </p:nvSpPr>
        <p:spPr>
          <a:xfrm>
            <a:off x="533400" y="4191000"/>
            <a:ext cx="3733800" cy="1200329"/>
          </a:xfrm>
          <a:prstGeom prst="rect">
            <a:avLst/>
          </a:prstGeom>
          <a:noFill/>
        </p:spPr>
        <p:txBody>
          <a:bodyPr wrap="square" rtlCol="0">
            <a:spAutoFit/>
          </a:bodyPr>
          <a:lstStyle/>
          <a:p>
            <a:r>
              <a:rPr lang="en-IN" dirty="0" smtClean="0"/>
              <a:t>TURKISH STUDY-  2013 </a:t>
            </a:r>
          </a:p>
          <a:p>
            <a:r>
              <a:rPr lang="en-IN" dirty="0" smtClean="0"/>
              <a:t>UPTAKE ON PET - NOT SPECIFIC</a:t>
            </a:r>
          </a:p>
          <a:p>
            <a:r>
              <a:rPr lang="en-IN" dirty="0" smtClean="0"/>
              <a:t>DIFF FROM ATHEROSCLEROSIS DIFFICULT </a:t>
            </a:r>
            <a:endParaRPr lang="en-I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092891"/>
          </a:xfrm>
        </p:spPr>
        <p:txBody>
          <a:bodyPr>
            <a:normAutofit fontScale="77500" lnSpcReduction="20000"/>
          </a:bodyPr>
          <a:lstStyle/>
          <a:p>
            <a:r>
              <a:rPr lang="en-IN" dirty="0" smtClean="0"/>
              <a:t>OBLIGATORY CRITERIA</a:t>
            </a:r>
          </a:p>
          <a:p>
            <a:pPr lvl="1"/>
            <a:r>
              <a:rPr lang="en-IN" dirty="0" smtClean="0"/>
              <a:t>AGE &lt;40 AT DIAGNOSIS OR DISEASE ONSET</a:t>
            </a:r>
          </a:p>
          <a:p>
            <a:endParaRPr lang="en-IN" dirty="0" smtClean="0"/>
          </a:p>
          <a:p>
            <a:r>
              <a:rPr lang="en-IN" dirty="0" smtClean="0"/>
              <a:t>MAJOR CRITERIA</a:t>
            </a:r>
          </a:p>
          <a:p>
            <a:pPr lvl="1"/>
            <a:r>
              <a:rPr lang="en-IN" dirty="0" smtClean="0"/>
              <a:t>INVOLVEMENT OF LEFT SUBCLAVIAN</a:t>
            </a:r>
          </a:p>
          <a:p>
            <a:pPr lvl="1"/>
            <a:r>
              <a:rPr lang="en-IN" dirty="0" smtClean="0"/>
              <a:t>INVOLVEMENT OF RIGHT SUBCLAVIAN</a:t>
            </a:r>
          </a:p>
          <a:p>
            <a:endParaRPr lang="en-IN" dirty="0" smtClean="0"/>
          </a:p>
          <a:p>
            <a:r>
              <a:rPr lang="en-IN" dirty="0" smtClean="0"/>
              <a:t>MINOR CRITERIA</a:t>
            </a:r>
          </a:p>
          <a:p>
            <a:pPr lvl="1"/>
            <a:r>
              <a:rPr lang="en-IN" dirty="0" smtClean="0"/>
              <a:t>HIGH ESR, CAROTIDYNIA, HYPERTENSION, AORTIC REGURGITATION OR ANNULO AORTIC ECTASIA, LESIONS OF PULMONARY ARTERY, LEFT MID CCA, DISTAL BRACHIOCEPHALIC TRUNK, THORACIC AORTA AND ABDOMINAL AORTA</a:t>
            </a:r>
          </a:p>
          <a:p>
            <a:pPr>
              <a:buNone/>
            </a:pPr>
            <a:endParaRPr lang="en-IN" dirty="0" smtClean="0"/>
          </a:p>
          <a:p>
            <a:r>
              <a:rPr lang="en-IN" dirty="0" smtClean="0"/>
              <a:t>OBLIGATORY CRITERIA PLUS </a:t>
            </a:r>
          </a:p>
          <a:p>
            <a:pPr lvl="1"/>
            <a:r>
              <a:rPr lang="en-IN" dirty="0" smtClean="0"/>
              <a:t>2 MAJOR OR </a:t>
            </a:r>
          </a:p>
          <a:p>
            <a:pPr lvl="1"/>
            <a:r>
              <a:rPr lang="en-IN" dirty="0" smtClean="0"/>
              <a:t>ONE MAJOR PLUS 2 OR MORE MINOR, OR </a:t>
            </a:r>
          </a:p>
          <a:p>
            <a:pPr lvl="1"/>
            <a:r>
              <a:rPr lang="en-IN" dirty="0" smtClean="0"/>
              <a:t>4 OR MORE MINOR</a:t>
            </a:r>
          </a:p>
        </p:txBody>
      </p:sp>
      <p:sp>
        <p:nvSpPr>
          <p:cNvPr id="3" name="Title 2"/>
          <p:cNvSpPr>
            <a:spLocks noGrp="1"/>
          </p:cNvSpPr>
          <p:nvPr>
            <p:ph type="title"/>
          </p:nvPr>
        </p:nvSpPr>
        <p:spPr>
          <a:xfrm>
            <a:off x="457200" y="274638"/>
            <a:ext cx="6096000" cy="639762"/>
          </a:xfrm>
        </p:spPr>
        <p:txBody>
          <a:bodyPr>
            <a:normAutofit fontScale="90000"/>
          </a:bodyPr>
          <a:lstStyle/>
          <a:p>
            <a:r>
              <a:rPr lang="en-IN" dirty="0" smtClean="0"/>
              <a:t>ISHIKAWA CRITERIA</a:t>
            </a:r>
            <a:endParaRPr lang="en-IN"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GRADE O -  LOW GRADE UPTAKE</a:t>
            </a:r>
          </a:p>
          <a:p>
            <a:r>
              <a:rPr lang="en-IN" dirty="0" smtClean="0"/>
              <a:t>GRADE 1 – UPTAKE PRESENT BUT LOWER THAN LIVER</a:t>
            </a:r>
          </a:p>
          <a:p>
            <a:r>
              <a:rPr lang="en-IN" dirty="0" smtClean="0"/>
              <a:t>GRADE 2 – UPTAKE SIMILAR TO LIVER</a:t>
            </a:r>
          </a:p>
          <a:p>
            <a:r>
              <a:rPr lang="en-IN" dirty="0" smtClean="0"/>
              <a:t>GRADE 3 – UPTAKE GREATER THAN LIVER BUT LESSER THAN OR SIMILAR TO CEREBRAL CORTEX</a:t>
            </a:r>
          </a:p>
          <a:p>
            <a:endParaRPr lang="en-IN" dirty="0" smtClean="0"/>
          </a:p>
          <a:p>
            <a:r>
              <a:rPr lang="en-IN" dirty="0" smtClean="0"/>
              <a:t>GRADE 2 OR MORE IS S/O ACTIVE DISEASE IN TAKAYASU`S</a:t>
            </a:r>
          </a:p>
          <a:p>
            <a:endParaRPr lang="en-IN" dirty="0"/>
          </a:p>
        </p:txBody>
      </p:sp>
      <p:sp>
        <p:nvSpPr>
          <p:cNvPr id="3" name="Title 2"/>
          <p:cNvSpPr>
            <a:spLocks noGrp="1"/>
          </p:cNvSpPr>
          <p:nvPr>
            <p:ph type="title"/>
          </p:nvPr>
        </p:nvSpPr>
        <p:spPr/>
        <p:txBody>
          <a:bodyPr>
            <a:normAutofit fontScale="90000"/>
          </a:bodyPr>
          <a:lstStyle/>
          <a:p>
            <a:r>
              <a:rPr lang="en-IN" dirty="0" smtClean="0"/>
              <a:t>SUV- STANDARDIZED UPTAKE VALUE</a:t>
            </a:r>
            <a:endParaRPr lang="en-IN"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2"/>
          <a:srcRect/>
          <a:stretch>
            <a:fillRect/>
          </a:stretch>
        </p:blipFill>
        <p:spPr bwMode="auto">
          <a:xfrm>
            <a:off x="998146" y="1481138"/>
            <a:ext cx="7147708" cy="45259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T TA.png"/>
          <p:cNvPicPr>
            <a:picLocks noGrp="1" noChangeAspect="1"/>
          </p:cNvPicPr>
          <p:nvPr>
            <p:ph idx="1"/>
          </p:nvPr>
        </p:nvPicPr>
        <p:blipFill>
          <a:blip r:embed="rId3"/>
          <a:stretch>
            <a:fillRect/>
          </a:stretch>
        </p:blipFill>
        <p:spPr>
          <a:xfrm>
            <a:off x="200915" y="533400"/>
            <a:ext cx="8181085" cy="5473700"/>
          </a:xfrm>
        </p:spPr>
      </p:pic>
      <p:sp>
        <p:nvSpPr>
          <p:cNvPr id="3" name="Title 2"/>
          <p:cNvSpPr>
            <a:spLocks noGrp="1"/>
          </p:cNvSpPr>
          <p:nvPr>
            <p:ph type="title"/>
          </p:nvPr>
        </p:nvSpPr>
        <p:spPr/>
        <p:txBody>
          <a:bodyPr/>
          <a:lstStyle/>
          <a:p>
            <a:endParaRPr lang="en-IN"/>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IN" dirty="0" smtClean="0"/>
              <a:t>REMISSION AND SUSTAINED REMISSION</a:t>
            </a:r>
            <a:endParaRPr lang="en-IN" dirty="0"/>
          </a:p>
        </p:txBody>
      </p:sp>
      <p:sp>
        <p:nvSpPr>
          <p:cNvPr id="6" name="Content Placeholder 5"/>
          <p:cNvSpPr>
            <a:spLocks noGrp="1"/>
          </p:cNvSpPr>
          <p:nvPr>
            <p:ph sz="quarter" idx="2"/>
          </p:nvPr>
        </p:nvSpPr>
        <p:spPr>
          <a:xfrm>
            <a:off x="457200" y="1444294"/>
            <a:ext cx="7772400" cy="3661105"/>
          </a:xfrm>
        </p:spPr>
        <p:txBody>
          <a:bodyPr>
            <a:normAutofit/>
          </a:bodyPr>
          <a:lstStyle/>
          <a:p>
            <a:r>
              <a:rPr lang="en-IN" sz="2800" b="1" dirty="0" smtClean="0"/>
              <a:t>REMISSION</a:t>
            </a:r>
          </a:p>
          <a:p>
            <a:pPr lvl="1"/>
            <a:r>
              <a:rPr lang="en-IN" sz="2400" dirty="0" smtClean="0"/>
              <a:t>ABSENCE OF SYMPTOMS</a:t>
            </a:r>
          </a:p>
          <a:p>
            <a:pPr lvl="1"/>
            <a:r>
              <a:rPr lang="en-IN" sz="2400" dirty="0" smtClean="0"/>
              <a:t>NORMAL INFLAMMATORY MARKERS</a:t>
            </a:r>
          </a:p>
          <a:p>
            <a:pPr lvl="1"/>
            <a:r>
              <a:rPr lang="en-IN" sz="2400" dirty="0" smtClean="0"/>
              <a:t>NO NEW IMAGING FINDINGS</a:t>
            </a:r>
          </a:p>
          <a:p>
            <a:r>
              <a:rPr lang="en-IN" sz="2800" b="1" dirty="0" smtClean="0"/>
              <a:t>SUSTAINED REMISSION</a:t>
            </a:r>
          </a:p>
          <a:p>
            <a:pPr lvl="1"/>
            <a:r>
              <a:rPr lang="en-IN" sz="2400" dirty="0" smtClean="0"/>
              <a:t>REMISSION FOR ATLEAST 6  MONTHS</a:t>
            </a:r>
          </a:p>
          <a:p>
            <a:pPr lvl="1"/>
            <a:r>
              <a:rPr lang="en-IN" sz="2400" dirty="0" smtClean="0"/>
              <a:t>ON STEROIDS&lt;10MG/DAY</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IN" dirty="0" smtClean="0"/>
              <a:t>ANTI TNF AGENTS</a:t>
            </a:r>
          </a:p>
          <a:p>
            <a:pPr lvl="1"/>
            <a:r>
              <a:rPr lang="en-IN" dirty="0" smtClean="0"/>
              <a:t>ETANERCEPT</a:t>
            </a:r>
          </a:p>
          <a:p>
            <a:pPr lvl="1"/>
            <a:r>
              <a:rPr lang="en-IN" dirty="0" smtClean="0"/>
              <a:t>INFLIXIMAB</a:t>
            </a:r>
          </a:p>
          <a:p>
            <a:r>
              <a:rPr lang="en-IN" dirty="0" smtClean="0"/>
              <a:t>ANTI CD20</a:t>
            </a:r>
          </a:p>
          <a:p>
            <a:pPr lvl="1"/>
            <a:r>
              <a:rPr lang="en-IN" dirty="0" smtClean="0"/>
              <a:t>RITUXIMAB</a:t>
            </a:r>
          </a:p>
          <a:p>
            <a:r>
              <a:rPr lang="en-IN" dirty="0" smtClean="0"/>
              <a:t>IL-6 ANTAGONIST</a:t>
            </a:r>
          </a:p>
          <a:p>
            <a:pPr lvl="1"/>
            <a:r>
              <a:rPr lang="en-IN" dirty="0" smtClean="0"/>
              <a:t>TOCILZUMAB</a:t>
            </a:r>
          </a:p>
        </p:txBody>
      </p:sp>
      <p:sp>
        <p:nvSpPr>
          <p:cNvPr id="7" name="Title 6"/>
          <p:cNvSpPr>
            <a:spLocks noGrp="1"/>
          </p:cNvSpPr>
          <p:nvPr>
            <p:ph type="title"/>
          </p:nvPr>
        </p:nvSpPr>
        <p:spPr/>
        <p:txBody>
          <a:bodyPr/>
          <a:lstStyle/>
          <a:p>
            <a:r>
              <a:rPr lang="en-IN" dirty="0" smtClean="0"/>
              <a:t>BIOLOGICS</a:t>
            </a:r>
            <a:endParaRPr lang="en-IN"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a:srcRect/>
          <a:stretch>
            <a:fillRect/>
          </a:stretch>
        </p:blipFill>
        <p:spPr bwMode="auto">
          <a:xfrm>
            <a:off x="457200" y="581371"/>
            <a:ext cx="7924799" cy="6091218"/>
          </a:xfrm>
          <a:prstGeom prst="rect">
            <a:avLst/>
          </a:prstGeom>
          <a:noFill/>
          <a:ln w="9525">
            <a:noFill/>
            <a:miter lim="800000"/>
            <a:headEnd/>
            <a:tailEnd/>
          </a:ln>
          <a:effectLst/>
        </p:spPr>
      </p:pic>
      <p:sp>
        <p:nvSpPr>
          <p:cNvPr id="4" name="TextBox 3"/>
          <p:cNvSpPr txBox="1"/>
          <p:nvPr/>
        </p:nvSpPr>
        <p:spPr>
          <a:xfrm>
            <a:off x="6477000" y="228600"/>
            <a:ext cx="2209800" cy="369332"/>
          </a:xfrm>
          <a:prstGeom prst="rect">
            <a:avLst/>
          </a:prstGeom>
          <a:noFill/>
        </p:spPr>
        <p:txBody>
          <a:bodyPr wrap="square" rtlCol="0">
            <a:spAutoFit/>
          </a:bodyPr>
          <a:lstStyle/>
          <a:p>
            <a:r>
              <a:rPr lang="en-IN" dirty="0" smtClean="0"/>
              <a:t>FRENCH STUDY</a:t>
            </a:r>
            <a:endParaRPr lang="en-IN"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9218" name="Picture 2"/>
          <p:cNvPicPr>
            <a:picLocks noGrp="1" noChangeAspect="1" noChangeArrowheads="1"/>
          </p:cNvPicPr>
          <p:nvPr>
            <p:ph idx="1"/>
          </p:nvPr>
        </p:nvPicPr>
        <p:blipFill>
          <a:blip r:embed="rId2"/>
          <a:srcRect/>
          <a:stretch>
            <a:fillRect/>
          </a:stretch>
        </p:blipFill>
        <p:spPr bwMode="auto">
          <a:xfrm>
            <a:off x="215160" y="304800"/>
            <a:ext cx="8624040" cy="617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10243" name="Picture 3"/>
          <p:cNvPicPr>
            <a:picLocks noGrp="1" noChangeAspect="1" noChangeArrowheads="1"/>
          </p:cNvPicPr>
          <p:nvPr>
            <p:ph idx="1"/>
          </p:nvPr>
        </p:nvPicPr>
        <p:blipFill>
          <a:blip r:embed="rId2"/>
          <a:srcRect/>
          <a:stretch>
            <a:fillRect/>
          </a:stretch>
        </p:blipFill>
        <p:spPr bwMode="auto">
          <a:xfrm>
            <a:off x="685800" y="621280"/>
            <a:ext cx="7696200" cy="58557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4" name="Content Placeholder 3"/>
          <p:cNvPicPr>
            <a:picLocks noGrp="1" noChangeAspect="1" noChangeArrowheads="1"/>
          </p:cNvPicPr>
          <p:nvPr>
            <p:ph idx="1"/>
          </p:nvPr>
        </p:nvPicPr>
        <p:blipFill>
          <a:blip r:embed="rId2"/>
          <a:srcRect/>
          <a:stretch>
            <a:fillRect/>
          </a:stretch>
        </p:blipFill>
        <p:spPr bwMode="auto">
          <a:xfrm>
            <a:off x="457200" y="304800"/>
            <a:ext cx="8229600" cy="5638800"/>
          </a:xfrm>
          <a:prstGeom prst="rect">
            <a:avLst/>
          </a:prstGeom>
          <a:noFill/>
          <a:ln w="9525">
            <a:noFill/>
            <a:miter lim="800000"/>
            <a:headEnd/>
            <a:tailEnd/>
          </a:ln>
          <a:effectLst/>
        </p:spPr>
      </p:pic>
      <p:cxnSp>
        <p:nvCxnSpPr>
          <p:cNvPr id="7" name="Straight Connector 6"/>
          <p:cNvCxnSpPr/>
          <p:nvPr/>
        </p:nvCxnSpPr>
        <p:spPr>
          <a:xfrm>
            <a:off x="914400" y="4570412"/>
            <a:ext cx="7620000" cy="1588"/>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4875212"/>
            <a:ext cx="3048000" cy="1588"/>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057400" y="3200400"/>
            <a:ext cx="3810000" cy="1588"/>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1000" y="5486400"/>
            <a:ext cx="6705600" cy="3810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3" name="Straight Connector 12"/>
          <p:cNvCxnSpPr/>
          <p:nvPr/>
        </p:nvCxnSpPr>
        <p:spPr>
          <a:xfrm>
            <a:off x="3657600" y="4876800"/>
            <a:ext cx="5029200" cy="1588"/>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IN" dirty="0" smtClean="0"/>
              <a:t>TURKISH TA PTS HAD AN ASSO WITH HLA B52</a:t>
            </a:r>
          </a:p>
          <a:p>
            <a:r>
              <a:rPr lang="en-IN" dirty="0" smtClean="0"/>
              <a:t>ESR AND CRP- NO CORRELATION WITH ACTIVITY</a:t>
            </a:r>
          </a:p>
          <a:p>
            <a:r>
              <a:rPr lang="en-IN" dirty="0" smtClean="0"/>
              <a:t>USE OF ANTIPLT AGENTS WAS A/W LOWER FREQ OF ISCHEMIC EVENTS</a:t>
            </a:r>
          </a:p>
          <a:p>
            <a:r>
              <a:rPr lang="en-IN" dirty="0" smtClean="0"/>
              <a:t>IL-6 LEVELS CORRELATED WITH DISEASE ACTIVITY </a:t>
            </a:r>
          </a:p>
          <a:p>
            <a:r>
              <a:rPr lang="en-IN" dirty="0" smtClean="0"/>
              <a:t>TOCILIZUMAB(IL-6 RECEPTOR ANTAGONIST) HAD PROMISING RESULTS IN REFRACTORY CASES</a:t>
            </a:r>
          </a:p>
          <a:p>
            <a:r>
              <a:rPr lang="en-IN" dirty="0" smtClean="0"/>
              <a:t>STENT GRAFTS WERE BETTER THAN UNCOVERED METAL STENTS</a:t>
            </a:r>
            <a:r>
              <a:rPr lang="en-IN" dirty="0"/>
              <a:t> </a:t>
            </a:r>
            <a:r>
              <a:rPr lang="en-IN" dirty="0" smtClean="0"/>
              <a:t>OR BALOON ANGIOPLASTY</a:t>
            </a:r>
          </a:p>
        </p:txBody>
      </p:sp>
      <p:sp>
        <p:nvSpPr>
          <p:cNvPr id="3" name="Title 2"/>
          <p:cNvSpPr>
            <a:spLocks noGrp="1"/>
          </p:cNvSpPr>
          <p:nvPr>
            <p:ph type="title"/>
          </p:nvPr>
        </p:nvSpPr>
        <p:spPr/>
        <p:txBody>
          <a:bodyPr>
            <a:normAutofit/>
          </a:bodyPr>
          <a:lstStyle/>
          <a:p>
            <a:r>
              <a:rPr lang="en-IN" dirty="0" smtClean="0"/>
              <a:t>STUDY FROM TURKEY 2013</a:t>
            </a:r>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N" dirty="0" smtClean="0"/>
              <a:t>REMOVAL OF OBLIGATORY AGE CRITERIA</a:t>
            </a:r>
          </a:p>
          <a:p>
            <a:pPr>
              <a:buNone/>
            </a:pPr>
            <a:endParaRPr lang="en-IN" dirty="0" smtClean="0"/>
          </a:p>
          <a:p>
            <a:r>
              <a:rPr lang="en-IN" dirty="0" smtClean="0"/>
              <a:t>ADDITION OF CORONARY ARTERY LESION IN ABSENCE OF RISK FACTORS</a:t>
            </a:r>
          </a:p>
          <a:p>
            <a:endParaRPr lang="en-IN" dirty="0" smtClean="0"/>
          </a:p>
          <a:p>
            <a:r>
              <a:rPr lang="en-IN" dirty="0" smtClean="0"/>
              <a:t>REMOVAL OF AGE IN DEFINING HYPERTENSION (PREV &lt;40YRS)</a:t>
            </a:r>
          </a:p>
        </p:txBody>
      </p:sp>
      <p:sp>
        <p:nvSpPr>
          <p:cNvPr id="3" name="Title 2"/>
          <p:cNvSpPr>
            <a:spLocks noGrp="1"/>
          </p:cNvSpPr>
          <p:nvPr>
            <p:ph type="title"/>
          </p:nvPr>
        </p:nvSpPr>
        <p:spPr/>
        <p:txBody>
          <a:bodyPr>
            <a:normAutofit fontScale="90000"/>
          </a:bodyPr>
          <a:lstStyle/>
          <a:p>
            <a:r>
              <a:rPr lang="en-IN" dirty="0" smtClean="0"/>
              <a:t>SHARMA MODIFIED CRITERIA- 1995</a:t>
            </a:r>
            <a:endParaRPr lang="en-IN"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ENDOVASCULAR INTERVENTION</a:t>
            </a:r>
          </a:p>
          <a:p>
            <a:pPr lvl="1"/>
            <a:r>
              <a:rPr lang="en-IN" dirty="0" smtClean="0"/>
              <a:t>SUBCLAVIAN ANGIOPLASTY</a:t>
            </a:r>
          </a:p>
          <a:p>
            <a:pPr lvl="1"/>
            <a:r>
              <a:rPr lang="en-IN" dirty="0" smtClean="0"/>
              <a:t>AORTOPLASTY</a:t>
            </a:r>
          </a:p>
          <a:p>
            <a:pPr lvl="1"/>
            <a:r>
              <a:rPr lang="en-IN" b="1" dirty="0" smtClean="0"/>
              <a:t>RENAL ANGIOPLASTY</a:t>
            </a:r>
          </a:p>
          <a:p>
            <a:pPr lvl="1"/>
            <a:r>
              <a:rPr lang="en-IN" dirty="0" smtClean="0"/>
              <a:t>CAROTID ANGIOPLASTY</a:t>
            </a:r>
          </a:p>
          <a:p>
            <a:pPr lvl="1"/>
            <a:r>
              <a:rPr lang="en-IN" dirty="0" smtClean="0"/>
              <a:t>CORONARY ANGIOPLASTY</a:t>
            </a:r>
          </a:p>
          <a:p>
            <a:pPr lvl="1"/>
            <a:r>
              <a:rPr lang="en-IN" dirty="0" smtClean="0"/>
              <a:t>MESENTRIC ANGIOPLASTY</a:t>
            </a:r>
          </a:p>
          <a:p>
            <a:pPr lvl="1"/>
            <a:r>
              <a:rPr lang="en-IN" dirty="0" smtClean="0"/>
              <a:t>PULMONARY ATERY ANGIOPLASTY</a:t>
            </a:r>
            <a:endParaRPr lang="en-IN" dirty="0"/>
          </a:p>
        </p:txBody>
      </p:sp>
      <p:sp>
        <p:nvSpPr>
          <p:cNvPr id="3" name="Title 2"/>
          <p:cNvSpPr>
            <a:spLocks noGrp="1"/>
          </p:cNvSpPr>
          <p:nvPr>
            <p:ph type="title"/>
          </p:nvPr>
        </p:nvSpPr>
        <p:spPr/>
        <p:txBody>
          <a:bodyPr/>
          <a:lstStyle/>
          <a:p>
            <a:r>
              <a:rPr lang="en-IN" dirty="0" smtClean="0"/>
              <a:t>INTERVENTIONS</a:t>
            </a:r>
            <a:endParaRPr lang="en-IN"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ARTERIAL LUMEN &lt;30% OF RESIDUAL STENOSIS</a:t>
            </a:r>
          </a:p>
          <a:p>
            <a:r>
              <a:rPr lang="en-IN" dirty="0" smtClean="0"/>
              <a:t>ARTERIAL LUMEN ATLEAST 50% LARGER THAN PRE TREATMENT DIAMETER</a:t>
            </a:r>
          </a:p>
          <a:p>
            <a:r>
              <a:rPr lang="en-IN" dirty="0" smtClean="0"/>
              <a:t>GRADIENT &lt;20MMHG OR DECREASED ATLEAST 15MMHG FROM PRE TREATMENT GRADIENT</a:t>
            </a:r>
            <a:endParaRPr lang="en-IN" dirty="0"/>
          </a:p>
        </p:txBody>
      </p:sp>
      <p:sp>
        <p:nvSpPr>
          <p:cNvPr id="3" name="Title 2"/>
          <p:cNvSpPr>
            <a:spLocks noGrp="1"/>
          </p:cNvSpPr>
          <p:nvPr>
            <p:ph type="title"/>
          </p:nvPr>
        </p:nvSpPr>
        <p:spPr/>
        <p:txBody>
          <a:bodyPr/>
          <a:lstStyle/>
          <a:p>
            <a:r>
              <a:rPr lang="en-IN" dirty="0" smtClean="0"/>
              <a:t>A SUCCESSFUL ANGIOPASTY</a:t>
            </a:r>
            <a:endParaRPr lang="en-IN" dirty="0"/>
          </a:p>
        </p:txBody>
      </p:sp>
      <p:sp>
        <p:nvSpPr>
          <p:cNvPr id="4" name="TextBox 3"/>
          <p:cNvSpPr txBox="1"/>
          <p:nvPr/>
        </p:nvSpPr>
        <p:spPr>
          <a:xfrm>
            <a:off x="6629400" y="6019800"/>
            <a:ext cx="2133600" cy="369332"/>
          </a:xfrm>
          <a:prstGeom prst="rect">
            <a:avLst/>
          </a:prstGeom>
          <a:noFill/>
        </p:spPr>
        <p:txBody>
          <a:bodyPr wrap="square" rtlCol="0">
            <a:spAutoFit/>
          </a:bodyPr>
          <a:lstStyle/>
          <a:p>
            <a:r>
              <a:rPr lang="en-IN" dirty="0" smtClean="0"/>
              <a:t>GB PANTH, DELHI</a:t>
            </a:r>
            <a:endParaRPr lang="en-IN"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N" dirty="0" smtClean="0"/>
              <a:t>~20%  REQUIRE SURGERY</a:t>
            </a:r>
          </a:p>
          <a:p>
            <a:r>
              <a:rPr lang="en-IN" dirty="0" smtClean="0"/>
              <a:t>AORTOCERVICAL BYPASS</a:t>
            </a:r>
          </a:p>
          <a:p>
            <a:r>
              <a:rPr lang="en-IN" dirty="0" smtClean="0"/>
              <a:t>CERVICO SUBCLAVIAN BYPASS</a:t>
            </a:r>
          </a:p>
          <a:p>
            <a:r>
              <a:rPr lang="en-IN" dirty="0" smtClean="0"/>
              <a:t>AORTO CORONARY BYPASS</a:t>
            </a:r>
          </a:p>
          <a:p>
            <a:r>
              <a:rPr lang="en-IN" dirty="0" smtClean="0"/>
              <a:t>AORTO AORTIC BYPASS</a:t>
            </a:r>
          </a:p>
          <a:p>
            <a:r>
              <a:rPr lang="en-IN" dirty="0" smtClean="0"/>
              <a:t>RENAL ARTERY BYPASS</a:t>
            </a:r>
          </a:p>
          <a:p>
            <a:r>
              <a:rPr lang="en-IN" dirty="0" smtClean="0"/>
              <a:t>AORTIC ROOT REPLACEMENT</a:t>
            </a:r>
          </a:p>
          <a:p>
            <a:r>
              <a:rPr lang="en-IN" dirty="0" smtClean="0"/>
              <a:t>NEPHRECTOMY FOR NON-FUNC KIDNEY TO CONTROL HTN</a:t>
            </a:r>
          </a:p>
          <a:p>
            <a:r>
              <a:rPr lang="en-IN" b="1" dirty="0" smtClean="0"/>
              <a:t>CABG LESS PREFERRED</a:t>
            </a:r>
            <a:endParaRPr lang="en-IN" b="1" dirty="0"/>
          </a:p>
        </p:txBody>
      </p:sp>
      <p:sp>
        <p:nvSpPr>
          <p:cNvPr id="3" name="Title 2"/>
          <p:cNvSpPr>
            <a:spLocks noGrp="1"/>
          </p:cNvSpPr>
          <p:nvPr>
            <p:ph type="title"/>
          </p:nvPr>
        </p:nvSpPr>
        <p:spPr/>
        <p:txBody>
          <a:bodyPr/>
          <a:lstStyle/>
          <a:p>
            <a:r>
              <a:rPr lang="en-IN" dirty="0" smtClean="0"/>
              <a:t>SURGERY</a:t>
            </a:r>
            <a:endParaRPr lang="en-IN"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IN" dirty="0" smtClean="0"/>
              <a:t>NEWER STUDIES</a:t>
            </a:r>
            <a:endParaRPr lang="en-IN" dirty="0"/>
          </a:p>
        </p:txBody>
      </p:sp>
      <p:sp>
        <p:nvSpPr>
          <p:cNvPr id="5" name="Subtitle 4"/>
          <p:cNvSpPr>
            <a:spLocks noGrp="1"/>
          </p:cNvSpPr>
          <p:nvPr>
            <p:ph type="subTitle" idx="1"/>
          </p:nvPr>
        </p:nvSpPr>
        <p:spPr/>
        <p:txBody>
          <a:bodyPr/>
          <a:lstStyle/>
          <a:p>
            <a:r>
              <a:rPr lang="en-IN" dirty="0" smtClean="0"/>
              <a:t>CMC VELLORE</a:t>
            </a:r>
            <a:endParaRPr lang="en-IN"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a:srcRect/>
          <a:stretch>
            <a:fillRect/>
          </a:stretch>
        </p:blipFill>
        <p:spPr bwMode="auto">
          <a:xfrm>
            <a:off x="457200" y="152400"/>
            <a:ext cx="8229600" cy="1390549"/>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318228" y="1524000"/>
            <a:ext cx="8901972" cy="4876800"/>
          </a:xfrm>
          <a:prstGeom prst="rect">
            <a:avLst/>
          </a:prstGeom>
          <a:noFill/>
          <a:ln w="9525">
            <a:noFill/>
            <a:miter lim="800000"/>
            <a:headEnd/>
            <a:tailEnd/>
          </a:ln>
          <a:effectLst/>
        </p:spPr>
      </p:pic>
      <p:cxnSp>
        <p:nvCxnSpPr>
          <p:cNvPr id="5" name="Straight Connector 4"/>
          <p:cNvCxnSpPr/>
          <p:nvPr/>
        </p:nvCxnSpPr>
        <p:spPr>
          <a:xfrm>
            <a:off x="381000" y="5486400"/>
            <a:ext cx="3810000" cy="1588"/>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934200" y="5181600"/>
            <a:ext cx="1524000" cy="1588"/>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dirty="0"/>
          </a:p>
        </p:txBody>
      </p:sp>
      <p:pic>
        <p:nvPicPr>
          <p:cNvPr id="2050" name="Picture 2"/>
          <p:cNvPicPr>
            <a:picLocks noChangeAspect="1" noChangeArrowheads="1"/>
          </p:cNvPicPr>
          <p:nvPr/>
        </p:nvPicPr>
        <p:blipFill>
          <a:blip r:embed="rId2"/>
          <a:srcRect/>
          <a:stretch>
            <a:fillRect/>
          </a:stretch>
        </p:blipFill>
        <p:spPr bwMode="auto">
          <a:xfrm>
            <a:off x="0" y="381001"/>
            <a:ext cx="8626110" cy="990600"/>
          </a:xfrm>
          <a:prstGeom prst="rect">
            <a:avLst/>
          </a:prstGeom>
          <a:noFill/>
          <a:ln w="9525">
            <a:noFill/>
            <a:miter lim="800000"/>
            <a:headEnd/>
            <a:tailEnd/>
          </a:ln>
          <a:effectLst/>
        </p:spPr>
      </p:pic>
      <p:pic>
        <p:nvPicPr>
          <p:cNvPr id="2051" name="Picture 3"/>
          <p:cNvPicPr>
            <a:picLocks noGrp="1" noChangeAspect="1" noChangeArrowheads="1"/>
          </p:cNvPicPr>
          <p:nvPr>
            <p:ph idx="1"/>
          </p:nvPr>
        </p:nvPicPr>
        <p:blipFill>
          <a:blip r:embed="rId3"/>
          <a:srcRect/>
          <a:stretch>
            <a:fillRect/>
          </a:stretch>
        </p:blipFill>
        <p:spPr bwMode="auto">
          <a:xfrm>
            <a:off x="457200" y="1447800"/>
            <a:ext cx="8229600"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tretch>
            <a:fillRect/>
          </a:stretch>
        </p:blipFill>
        <p:spPr bwMode="auto">
          <a:xfrm>
            <a:off x="952500" y="2453481"/>
            <a:ext cx="7239000" cy="2581275"/>
          </a:xfrm>
          <a:prstGeom prst="rect">
            <a:avLst/>
          </a:prstGeom>
          <a:noFill/>
          <a:ln w="9525">
            <a:noFill/>
            <a:miter lim="800000"/>
            <a:headEnd/>
            <a:tailEnd/>
          </a:ln>
          <a:effectLst/>
        </p:spPr>
      </p:pic>
      <p:sp>
        <p:nvSpPr>
          <p:cNvPr id="6" name="Title 5"/>
          <p:cNvSpPr>
            <a:spLocks noGrp="1"/>
          </p:cNvSpPr>
          <p:nvPr>
            <p:ph type="title"/>
          </p:nvPr>
        </p:nvSpPr>
        <p:spPr/>
        <p:txBody>
          <a:bodyPr/>
          <a:lstStyle/>
          <a:p>
            <a:endParaRPr lang="en-IN"/>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305800" cy="1706562"/>
          </a:xfrm>
        </p:spPr>
        <p:txBody>
          <a:bodyPr>
            <a:noAutofit/>
          </a:bodyPr>
          <a:lstStyle/>
          <a:p>
            <a:r>
              <a:rPr lang="en-IN" sz="1600" b="0" dirty="0" smtClean="0">
                <a:effectLst/>
              </a:rPr>
              <a:t>(A and C) Baseline angiograms showing diseased arterial segments containing tangles of corkscrew channels located within the expected confines of the vessel wall In the distal right and proximal left common carotid arteries (indicated by black arrows and white arrows, respectively, throughout panels A to F).</a:t>
            </a:r>
            <a:br>
              <a:rPr lang="en-IN" sz="1600" b="0" dirty="0" smtClean="0">
                <a:effectLst/>
              </a:rPr>
            </a:br>
            <a:r>
              <a:rPr lang="en-IN" sz="1600" b="0" dirty="0" smtClean="0">
                <a:effectLst/>
              </a:rPr>
              <a:t> (B and D) Corresponding images immediately after angioplasty and </a:t>
            </a:r>
            <a:r>
              <a:rPr lang="en-IN" sz="1600" b="0" dirty="0" err="1" smtClean="0">
                <a:effectLst/>
              </a:rPr>
              <a:t>stenting</a:t>
            </a:r>
            <a:r>
              <a:rPr lang="en-IN" sz="1600" b="0" dirty="0" smtClean="0">
                <a:effectLst/>
              </a:rPr>
              <a:t> show replacement of the manifold channels by a single large conduit</a:t>
            </a:r>
            <a:endParaRPr lang="en-IN" sz="1600" b="0" dirty="0">
              <a:effectLst/>
            </a:endParaRPr>
          </a:p>
        </p:txBody>
      </p:sp>
      <p:pic>
        <p:nvPicPr>
          <p:cNvPr id="4099" name="Picture 3"/>
          <p:cNvPicPr>
            <a:picLocks noGrp="1" noChangeAspect="1" noChangeArrowheads="1"/>
          </p:cNvPicPr>
          <p:nvPr>
            <p:ph idx="1"/>
          </p:nvPr>
        </p:nvPicPr>
        <p:blipFill>
          <a:blip r:embed="rId3"/>
          <a:srcRect/>
          <a:stretch>
            <a:fillRect/>
          </a:stretch>
        </p:blipFill>
        <p:spPr bwMode="auto">
          <a:xfrm>
            <a:off x="1219200" y="1981200"/>
            <a:ext cx="7289968" cy="4724400"/>
          </a:xfrm>
          <a:prstGeom prst="rect">
            <a:avLst/>
          </a:prstGeom>
          <a:noFill/>
          <a:ln w="9525">
            <a:noFill/>
            <a:miter lim="800000"/>
            <a:headEnd/>
            <a:tailEnd/>
          </a:ln>
          <a:effectLst/>
        </p:spPr>
      </p:pic>
      <p:cxnSp>
        <p:nvCxnSpPr>
          <p:cNvPr id="4" name="Straight Connector 3"/>
          <p:cNvCxnSpPr/>
          <p:nvPr/>
        </p:nvCxnSpPr>
        <p:spPr>
          <a:xfrm>
            <a:off x="457200" y="838200"/>
            <a:ext cx="8001000" cy="1588"/>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1143000"/>
          </a:xfrm>
        </p:spPr>
        <p:txBody>
          <a:bodyPr>
            <a:noAutofit/>
          </a:bodyPr>
          <a:lstStyle/>
          <a:p>
            <a:r>
              <a:rPr lang="en-IN" sz="1800" b="0" dirty="0" smtClean="0">
                <a:effectLst/>
              </a:rPr>
              <a:t>(E) Baseline aortic arch angiogram showing the diseased common carotid artery segments and bilaterally occluded </a:t>
            </a:r>
            <a:r>
              <a:rPr lang="en-IN" sz="1800" b="0" dirty="0" err="1" smtClean="0">
                <a:effectLst/>
              </a:rPr>
              <a:t>subclavian</a:t>
            </a:r>
            <a:r>
              <a:rPr lang="en-IN" sz="1800" b="0" dirty="0" smtClean="0">
                <a:effectLst/>
              </a:rPr>
              <a:t> arteries (hollow block arrows). </a:t>
            </a:r>
            <a:br>
              <a:rPr lang="en-IN" sz="1800" b="0" dirty="0" smtClean="0">
                <a:effectLst/>
              </a:rPr>
            </a:br>
            <a:r>
              <a:rPr lang="en-IN" sz="1800" b="0" dirty="0" smtClean="0">
                <a:effectLst/>
              </a:rPr>
              <a:t>(F) Two-year post-intervention follow-up aortic arch angiogram showing patency of carotid and </a:t>
            </a:r>
            <a:r>
              <a:rPr lang="en-IN" sz="1800" b="0" dirty="0" err="1" smtClean="0">
                <a:effectLst/>
              </a:rPr>
              <a:t>subclavian</a:t>
            </a:r>
            <a:r>
              <a:rPr lang="en-IN" sz="1800" b="0" dirty="0" smtClean="0">
                <a:effectLst/>
              </a:rPr>
              <a:t> stents bilaterally.</a:t>
            </a:r>
            <a:br>
              <a:rPr lang="en-IN" sz="1800" b="0" dirty="0" smtClean="0">
                <a:effectLst/>
              </a:rPr>
            </a:br>
            <a:endParaRPr lang="en-IN" sz="1800" b="0" dirty="0">
              <a:effectLst/>
            </a:endParaRPr>
          </a:p>
        </p:txBody>
      </p:sp>
      <p:pic>
        <p:nvPicPr>
          <p:cNvPr id="5122" name="Picture 2"/>
          <p:cNvPicPr>
            <a:picLocks noGrp="1" noChangeAspect="1" noChangeArrowheads="1"/>
          </p:cNvPicPr>
          <p:nvPr>
            <p:ph idx="1"/>
          </p:nvPr>
        </p:nvPicPr>
        <p:blipFill>
          <a:blip r:embed="rId2"/>
          <a:srcRect/>
          <a:stretch>
            <a:fillRect/>
          </a:stretch>
        </p:blipFill>
        <p:spPr bwMode="auto">
          <a:xfrm>
            <a:off x="2819400" y="1824184"/>
            <a:ext cx="5954547" cy="46528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IN" dirty="0" smtClean="0"/>
              <a:t>THANK YOU</a:t>
            </a:r>
            <a:endParaRPr lang="en-IN" dirty="0"/>
          </a:p>
        </p:txBody>
      </p:sp>
      <p:sp>
        <p:nvSpPr>
          <p:cNvPr id="5" name="Subtitle 4"/>
          <p:cNvSpPr>
            <a:spLocks noGrp="1"/>
          </p:cNvSpPr>
          <p:nvPr>
            <p:ph type="subTitle" idx="1"/>
          </p:nvPr>
        </p:nvSpPr>
        <p:spPr/>
        <p:txBody>
          <a:bodyPr/>
          <a:lstStyle/>
          <a:p>
            <a:endParaRPr lang="en-IN"/>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IN" dirty="0" smtClean="0"/>
              <a:t>MAJOR CRITERIA</a:t>
            </a:r>
          </a:p>
          <a:p>
            <a:pPr lvl="1"/>
            <a:r>
              <a:rPr lang="en-IN" dirty="0" smtClean="0"/>
              <a:t>LEFT  MIDSUBCLAVIAN ARTERY LESION</a:t>
            </a:r>
          </a:p>
          <a:p>
            <a:pPr lvl="1"/>
            <a:r>
              <a:rPr lang="en-IN" dirty="0" smtClean="0"/>
              <a:t>RIGHT MID SUBCLAVIAN ARTERY LESION</a:t>
            </a:r>
          </a:p>
          <a:p>
            <a:pPr lvl="1"/>
            <a:r>
              <a:rPr lang="en-IN" dirty="0" smtClean="0"/>
              <a:t>CHARACTERISTIC SYMPTOMS AND SIGNS FOR &gt;1MONTH</a:t>
            </a:r>
          </a:p>
          <a:p>
            <a:pPr marL="1088136" lvl="2" indent="-457200">
              <a:buFont typeface="+mj-lt"/>
              <a:buAutoNum type="alphaUcPeriod"/>
            </a:pPr>
            <a:r>
              <a:rPr lang="en-IN" dirty="0" smtClean="0"/>
              <a:t>LIMB CLAUDICATION</a:t>
            </a:r>
          </a:p>
          <a:p>
            <a:pPr marL="1088136" lvl="2" indent="-457200">
              <a:buFont typeface="+mj-lt"/>
              <a:buAutoNum type="alphaUcPeriod"/>
            </a:pPr>
            <a:r>
              <a:rPr lang="en-IN" dirty="0" smtClean="0"/>
              <a:t>PULSELESSNESS OR BP DIFF &gt;10MMHG IN ARMS</a:t>
            </a:r>
          </a:p>
          <a:p>
            <a:pPr marL="1088136" lvl="2" indent="-457200">
              <a:buFont typeface="+mj-lt"/>
              <a:buAutoNum type="alphaUcPeriod"/>
            </a:pPr>
            <a:r>
              <a:rPr lang="en-IN" dirty="0" smtClean="0"/>
              <a:t>EXERCISE  ISCHAEMIA</a:t>
            </a:r>
          </a:p>
          <a:p>
            <a:pPr marL="1088136" lvl="2" indent="-457200">
              <a:buFont typeface="+mj-lt"/>
              <a:buAutoNum type="alphaUcPeriod"/>
            </a:pPr>
            <a:r>
              <a:rPr lang="en-IN" dirty="0" smtClean="0"/>
              <a:t>NECK PAIN</a:t>
            </a:r>
          </a:p>
          <a:p>
            <a:pPr marL="1088136" lvl="2" indent="-457200">
              <a:buFont typeface="+mj-lt"/>
              <a:buAutoNum type="alphaUcPeriod"/>
            </a:pPr>
            <a:r>
              <a:rPr lang="en-IN" dirty="0" smtClean="0"/>
              <a:t>FEVER</a:t>
            </a:r>
          </a:p>
          <a:p>
            <a:pPr marL="1088136" lvl="2" indent="-457200">
              <a:buFont typeface="+mj-lt"/>
              <a:buAutoNum type="alphaUcPeriod"/>
            </a:pPr>
            <a:r>
              <a:rPr lang="en-IN" dirty="0" smtClean="0"/>
              <a:t>AMAUROSIS FUGAX</a:t>
            </a:r>
          </a:p>
          <a:p>
            <a:pPr marL="1088136" lvl="2" indent="-457200">
              <a:buFont typeface="+mj-lt"/>
              <a:buAutoNum type="alphaUcPeriod"/>
            </a:pPr>
            <a:r>
              <a:rPr lang="en-IN" dirty="0" smtClean="0"/>
              <a:t>SYNCOPE</a:t>
            </a:r>
          </a:p>
          <a:p>
            <a:pPr marL="1088136" lvl="2" indent="-457200">
              <a:buFont typeface="+mj-lt"/>
              <a:buAutoNum type="alphaUcPeriod"/>
            </a:pPr>
            <a:r>
              <a:rPr lang="en-IN" dirty="0" smtClean="0"/>
              <a:t>DYSPNOEA</a:t>
            </a:r>
          </a:p>
          <a:p>
            <a:pPr marL="1088136" lvl="2" indent="-457200">
              <a:buFont typeface="+mj-lt"/>
              <a:buAutoNum type="alphaUcPeriod"/>
            </a:pPr>
            <a:r>
              <a:rPr lang="en-IN" dirty="0" smtClean="0"/>
              <a:t>PALPITATIONS</a:t>
            </a:r>
          </a:p>
          <a:p>
            <a:pPr marL="1088136" lvl="2" indent="-457200">
              <a:buFont typeface="+mj-lt"/>
              <a:buAutoNum type="alphaUcPeriod"/>
            </a:pPr>
            <a:r>
              <a:rPr lang="en-IN" dirty="0" smtClean="0"/>
              <a:t>BLURRED VISION</a:t>
            </a:r>
          </a:p>
          <a:p>
            <a:pPr marL="624078" indent="-514350">
              <a:buFont typeface="+mj-lt"/>
              <a:buAutoNum type="alphaUcPeriod"/>
            </a:pPr>
            <a:endParaRPr lang="en-IN" dirty="0"/>
          </a:p>
        </p:txBody>
      </p:sp>
      <p:sp>
        <p:nvSpPr>
          <p:cNvPr id="4" name="Title 2"/>
          <p:cNvSpPr>
            <a:spLocks noGrp="1"/>
          </p:cNvSpPr>
          <p:nvPr>
            <p:ph type="title"/>
          </p:nvPr>
        </p:nvSpPr>
        <p:spPr/>
        <p:txBody>
          <a:bodyPr/>
          <a:lstStyle/>
          <a:p>
            <a:r>
              <a:rPr lang="en-IN" dirty="0" smtClean="0"/>
              <a:t>SHARMA MODIFIED CRITERIA</a:t>
            </a:r>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791200"/>
          </a:xfrm>
        </p:spPr>
        <p:txBody>
          <a:bodyPr>
            <a:noAutofit/>
          </a:bodyPr>
          <a:lstStyle/>
          <a:p>
            <a:pPr marL="566928" indent="-457200">
              <a:buFont typeface="+mj-lt"/>
              <a:buAutoNum type="arabicPeriod"/>
            </a:pPr>
            <a:r>
              <a:rPr lang="en-IN" sz="1900" dirty="0" smtClean="0"/>
              <a:t>HIGH ESR &gt;20MM/HR WESTERGREN`S</a:t>
            </a:r>
          </a:p>
          <a:p>
            <a:pPr marL="566928" indent="-457200">
              <a:buFont typeface="+mj-lt"/>
              <a:buAutoNum type="arabicPeriod"/>
            </a:pPr>
            <a:r>
              <a:rPr lang="en-IN" sz="1900" dirty="0" smtClean="0"/>
              <a:t>CAROTIDYNIA</a:t>
            </a:r>
          </a:p>
          <a:p>
            <a:pPr marL="566928" indent="-457200">
              <a:buFont typeface="+mj-lt"/>
              <a:buAutoNum type="arabicPeriod"/>
            </a:pPr>
            <a:r>
              <a:rPr lang="en-IN" sz="1900" dirty="0" smtClean="0"/>
              <a:t>HYPERTENSION BRACHIAL BP &gt;140/90 POPLITEAL BP &gt;160/90</a:t>
            </a:r>
          </a:p>
          <a:p>
            <a:pPr marL="566928" indent="-457200">
              <a:buFont typeface="+mj-lt"/>
              <a:buAutoNum type="arabicPeriod"/>
            </a:pPr>
            <a:r>
              <a:rPr lang="en-IN" sz="1900" dirty="0" smtClean="0"/>
              <a:t>AR OR ANULOAORTIC ECTASIA BY AUSCULTATION OR ECHO OR ARTERIOGRAPHY</a:t>
            </a:r>
          </a:p>
          <a:p>
            <a:pPr marL="566928" indent="-457200">
              <a:buFont typeface="+mj-lt"/>
              <a:buAutoNum type="arabicPeriod"/>
            </a:pPr>
            <a:r>
              <a:rPr lang="en-IN" sz="1900" b="1" dirty="0" smtClean="0"/>
              <a:t>PA LESION</a:t>
            </a:r>
            <a:r>
              <a:rPr lang="en-IN" sz="1900" dirty="0" smtClean="0"/>
              <a:t>: LOBAR OR SEGMENTAL OCCLUSION OR STENOSIS OR ANEURYSM OF MAIN PT</a:t>
            </a:r>
          </a:p>
          <a:p>
            <a:pPr marL="566928" indent="-457200">
              <a:buFont typeface="+mj-lt"/>
              <a:buAutoNum type="arabicPeriod"/>
            </a:pPr>
            <a:r>
              <a:rPr lang="en-IN" sz="1900" b="1" dirty="0" smtClean="0"/>
              <a:t>LEFT MIDDLE CCA LESION</a:t>
            </a:r>
            <a:r>
              <a:rPr lang="en-IN" sz="1900" dirty="0" smtClean="0"/>
              <a:t>: STENOSIS OR OCCUSION OF MIDDLE 5 CM STARTING 2CM FROM ORIFICE</a:t>
            </a:r>
          </a:p>
          <a:p>
            <a:pPr marL="566928" indent="-457200">
              <a:buFont typeface="+mj-lt"/>
              <a:buAutoNum type="arabicPeriod"/>
            </a:pPr>
            <a:r>
              <a:rPr lang="en-IN" sz="1900" b="1" dirty="0" smtClean="0"/>
              <a:t>DISTAL INNOMINATE ART LESION</a:t>
            </a:r>
            <a:r>
              <a:rPr lang="en-IN" sz="1900" dirty="0" smtClean="0"/>
              <a:t>: STENOSIS OR OCCLUSION OF DISTAL 3</a:t>
            </a:r>
            <a:r>
              <a:rPr lang="en-IN" sz="1900" baseline="30000" dirty="0" smtClean="0"/>
              <a:t>RD</a:t>
            </a:r>
            <a:endParaRPr lang="en-IN" sz="1900" dirty="0" smtClean="0"/>
          </a:p>
          <a:p>
            <a:pPr marL="566928" indent="-457200">
              <a:buFont typeface="+mj-lt"/>
              <a:buAutoNum type="arabicPeriod"/>
            </a:pPr>
            <a:r>
              <a:rPr lang="en-IN" sz="1900" b="1" dirty="0" smtClean="0"/>
              <a:t>DTA LESION</a:t>
            </a:r>
            <a:r>
              <a:rPr lang="en-IN" sz="1900" dirty="0" smtClean="0"/>
              <a:t>: NARROWING ANEURYSM OR LUMINAL IRREGULARITY</a:t>
            </a:r>
          </a:p>
          <a:p>
            <a:pPr marL="566928" indent="-457200">
              <a:buFont typeface="+mj-lt"/>
              <a:buAutoNum type="arabicPeriod"/>
            </a:pPr>
            <a:r>
              <a:rPr lang="en-IN" sz="1900" b="1" dirty="0" smtClean="0"/>
              <a:t>ABD AORTA </a:t>
            </a:r>
            <a:r>
              <a:rPr lang="en-IN" sz="1900" dirty="0" smtClean="0"/>
              <a:t>LESION: NARROWING ANEURYSM OR LUMINAL IRREGULARITY</a:t>
            </a:r>
          </a:p>
          <a:p>
            <a:pPr marL="566928" indent="-457200">
              <a:buFont typeface="+mj-lt"/>
              <a:buAutoNum type="arabicPeriod"/>
            </a:pPr>
            <a:r>
              <a:rPr lang="en-IN" sz="1900" b="1" dirty="0" smtClean="0"/>
              <a:t>CORONARY ART LESION </a:t>
            </a:r>
            <a:r>
              <a:rPr lang="en-IN" sz="1900" dirty="0" smtClean="0"/>
              <a:t>: DOCUMENTED BY CAG IN PTS &lt;30YRS AND WITHOUT RISK FACTORS FOR ATHEROSCLEROSIS</a:t>
            </a:r>
          </a:p>
        </p:txBody>
      </p:sp>
      <p:sp>
        <p:nvSpPr>
          <p:cNvPr id="4" name="Title 3"/>
          <p:cNvSpPr>
            <a:spLocks noGrp="1"/>
          </p:cNvSpPr>
          <p:nvPr>
            <p:ph type="title"/>
          </p:nvPr>
        </p:nvSpPr>
        <p:spPr>
          <a:xfrm>
            <a:off x="457200" y="274638"/>
            <a:ext cx="4419600" cy="411162"/>
          </a:xfrm>
        </p:spPr>
        <p:txBody>
          <a:bodyPr>
            <a:normAutofit fontScale="90000"/>
          </a:bodyPr>
          <a:lstStyle/>
          <a:p>
            <a:r>
              <a:rPr lang="en-IN" sz="4400" dirty="0" smtClean="0"/>
              <a:t>MINOR CRITERIA</a:t>
            </a:r>
            <a:endParaRPr lang="en-IN"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1341</TotalTime>
  <Words>2172</Words>
  <Application>Microsoft Office PowerPoint</Application>
  <PresentationFormat>On-screen Show (4:3)</PresentationFormat>
  <Paragraphs>479</Paragraphs>
  <Slides>79</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79</vt:i4>
      </vt:variant>
    </vt:vector>
  </HeadingPairs>
  <TitlesOfParts>
    <vt:vector size="87" baseType="lpstr">
      <vt:lpstr>Arial</vt:lpstr>
      <vt:lpstr>Calibri</vt:lpstr>
      <vt:lpstr>Lucida Sans Unicode</vt:lpstr>
      <vt:lpstr>Verdana</vt:lpstr>
      <vt:lpstr>Wingdings</vt:lpstr>
      <vt:lpstr>Wingdings 2</vt:lpstr>
      <vt:lpstr>Wingdings 3</vt:lpstr>
      <vt:lpstr>Concourse</vt:lpstr>
      <vt:lpstr>TAKAYASU ARTERITIS </vt:lpstr>
      <vt:lpstr>PowerPoint Presentation</vt:lpstr>
      <vt:lpstr>HISTORY</vt:lpstr>
      <vt:lpstr>HISTORY</vt:lpstr>
      <vt:lpstr>1990 ACR CLASSIFICATION CRITERIA:- 3/6</vt:lpstr>
      <vt:lpstr>ISHIKAWA CRITERIA</vt:lpstr>
      <vt:lpstr>SHARMA MODIFIED CRITERIA- 1995</vt:lpstr>
      <vt:lpstr>SHARMA MODIFIED CRITERIA</vt:lpstr>
      <vt:lpstr>MINOR CRITERIA</vt:lpstr>
      <vt:lpstr>PowerPoint Presentation</vt:lpstr>
      <vt:lpstr>TWO STAGE PROCESS </vt:lpstr>
      <vt:lpstr>TB ARTERITIS ???</vt:lpstr>
      <vt:lpstr>PowerPoint Presentation</vt:lpstr>
      <vt:lpstr>LEUTIC AORTITIS ???</vt:lpstr>
      <vt:lpstr>ANGIOGRAPHIC CLASSIFICATION OF TA</vt:lpstr>
      <vt:lpstr>PowerPoint Presentation</vt:lpstr>
      <vt:lpstr>LUPI HERRERA CLASSIFICATION</vt:lpstr>
      <vt:lpstr>CORONARY INVOLVEMENT IN TA</vt:lpstr>
      <vt:lpstr>PULMONARY ARTERY INVOLVEMENT</vt:lpstr>
      <vt:lpstr>JAPANESE  - TA</vt:lpstr>
      <vt:lpstr>INDIAN - TA</vt:lpstr>
      <vt:lpstr>PowerPoint Presentation</vt:lpstr>
      <vt:lpstr>ISHIKAWA CLINICAL CLASSIFICATION OF TA</vt:lpstr>
      <vt:lpstr>PowerPoint Presentation</vt:lpstr>
      <vt:lpstr>NATURAL HISTORY</vt:lpstr>
      <vt:lpstr>SUBRAMANIYAM ET AL</vt:lpstr>
      <vt:lpstr>PowerPoint Presentation</vt:lpstr>
      <vt:lpstr>PowerPoint Presentation</vt:lpstr>
      <vt:lpstr>OCULAR MANIFESTATIONS</vt:lpstr>
      <vt:lpstr>OCULAR MANIFESTATIONS</vt:lpstr>
      <vt:lpstr>UYAMA AND ASAYAMA CLASSIFIACTION OF RETINOPATHY</vt:lpstr>
      <vt:lpstr>CASE REPORT</vt:lpstr>
      <vt:lpstr>CAUSES OF HYPERTENSION IN TA</vt:lpstr>
      <vt:lpstr>PowerPoint Presentation</vt:lpstr>
      <vt:lpstr>CHILDHOOD TAKAYASU [c-TA]</vt:lpstr>
      <vt:lpstr>PREGNANCY AND TAKAYASU</vt:lpstr>
      <vt:lpstr>RENAL ARTERY INVOLVEMENT</vt:lpstr>
      <vt:lpstr>ACTIVE DISEASE ???</vt:lpstr>
      <vt:lpstr>KERR CRITERIA</vt:lpstr>
      <vt:lpstr>DEI-TAK &amp; ITAS</vt:lpstr>
      <vt:lpstr>PowerPoint Presentation</vt:lpstr>
      <vt:lpstr>PowerPoint Presentation</vt:lpstr>
      <vt:lpstr>PowerPoint Presentation</vt:lpstr>
      <vt:lpstr>PowerPoint Presentation</vt:lpstr>
      <vt:lpstr>SEROLOGICAL MARKERS</vt:lpstr>
      <vt:lpstr>PowerPoint Presentation</vt:lpstr>
      <vt:lpstr>PowerPoint Presentation</vt:lpstr>
      <vt:lpstr>MARKERS OF ACTIVE DISEASE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SUV- STANDARDIZED UPTAKE VALUE</vt:lpstr>
      <vt:lpstr>PowerPoint Presentation</vt:lpstr>
      <vt:lpstr>PowerPoint Presentation</vt:lpstr>
      <vt:lpstr>REMISSION AND SUSTAINED REMISSION</vt:lpstr>
      <vt:lpstr>BIOLOGICS</vt:lpstr>
      <vt:lpstr>PowerPoint Presentation</vt:lpstr>
      <vt:lpstr>PowerPoint Presentation</vt:lpstr>
      <vt:lpstr>PowerPoint Presentation</vt:lpstr>
      <vt:lpstr>PowerPoint Presentation</vt:lpstr>
      <vt:lpstr>STUDY FROM TURKEY 2013</vt:lpstr>
      <vt:lpstr>INTERVENTIONS</vt:lpstr>
      <vt:lpstr>A SUCCESSFUL ANGIOPASTY</vt:lpstr>
      <vt:lpstr>SURGERY</vt:lpstr>
      <vt:lpstr>NEWER STUDIES</vt:lpstr>
      <vt:lpstr>PowerPoint Presentation</vt:lpstr>
      <vt:lpstr>PowerPoint Presentation</vt:lpstr>
      <vt:lpstr>PowerPoint Presentation</vt:lpstr>
      <vt:lpstr>(A and C) Baseline angiograms showing diseased arterial segments containing tangles of corkscrew channels located within the expected confines of the vessel wall In the distal right and proximal left common carotid arteries (indicated by black arrows and white arrows, respectively, throughout panels A to F).  (B and D) Corresponding images immediately after angioplasty and stenting show replacement of the manifold channels by a single large conduit</vt:lpstr>
      <vt:lpstr>(E) Baseline aortic arch angiogram showing the diseased common carotid artery segments and bilaterally occluded subclavian arteries (hollow block arrows).  (F) Two-year post-intervention follow-up aortic arch angiogram showing patency of carotid and subclavian stents bilaterally. </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TAKAYASU`S ARTERITIS -FAQ</dc:title>
  <dc:creator>DR.VIGNESH</dc:creator>
  <cp:lastModifiedBy>DELL</cp:lastModifiedBy>
  <cp:revision>141</cp:revision>
  <dcterms:created xsi:type="dcterms:W3CDTF">2006-08-16T00:00:00Z</dcterms:created>
  <dcterms:modified xsi:type="dcterms:W3CDTF">2018-02-26T04:31:34Z</dcterms:modified>
</cp:coreProperties>
</file>